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Nanum Gothic" panose="020B0600000101010101" charset="-127"/>
      <p:regular r:id="rId38"/>
      <p:bold r:id="rId39"/>
    </p:embeddedFont>
    <p:embeddedFont>
      <p:font typeface="Fira Sans Condensed Medium" panose="020B0604020202020204" pitchFamily="34" charset="0"/>
      <p:regular r:id="rId40"/>
      <p:bold r:id="rId41"/>
      <p:italic r:id="rId42"/>
      <p:boldItalic r:id="rId43"/>
    </p:embeddedFont>
    <p:embeddedFont>
      <p:font typeface="Lato Light" panose="020F0502020204030203" pitchFamily="34" charset="0"/>
      <p:regular r:id="rId44"/>
      <p:bold r:id="rId45"/>
      <p:italic r:id="rId46"/>
      <p:boldItalic r:id="rId47"/>
    </p:embeddedFont>
    <p:embeddedFont>
      <p:font typeface="Livvic Medium" pitchFamily="2" charset="0"/>
      <p:regular r:id="rId48"/>
      <p:bold r:id="rId49"/>
      <p:italic r:id="rId50"/>
      <p:boldItalic r:id="rId51"/>
    </p:embeddedFont>
    <p:embeddedFont>
      <p:font typeface="Ubuntu Condensed" panose="020B0604020202020204" pitchFamily="3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5855B3-A1F2-4C0F-AABC-CC1A7E3E05DD}">
  <a:tblStyle styleId="{495855B3-A1F2-4C0F-AABC-CC1A7E3E05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e5ac3e3a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e5ac3e3a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어떤 내용을 설명하고자 하는 지 이해 어려움(top-down으로 생성할 것)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레시피를 뽑을 때 예제 케이스를 넣을 것 각 음식별로 (kcal, g(unit))  으로 시각화?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e5ac3e3a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e5ac3e3a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데이터 수집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기준 선정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알고리즘 적용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문제 탐색 및 해결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최종 알고리즘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e4a0082f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e4a0082f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e4a0082fa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e4a0082fa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931b9f292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931b9f292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만들고자 하는 SNS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웹 포스팅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식단 알고리즘를 통한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생성형 AI를 통한 파트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비슷한 사람 추천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식단이 비슷한 사람 유사도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강아지 정보가 비슷한 사람 유사도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931b9f292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931b9f292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저희가 만들고자 하는 SNS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웹 포스팅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식단 알고리즘를 통한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생성형 AI를 통한 파트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비슷한 사람 추천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식단이 비슷한 사람 유사도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강아지 정보가 비슷한 사람 유사도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931b9f29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931b9f292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추가로 저희가 SNS 서비스를 기획하게된 계기는 반려견에 대해서 정보를 취득을 하는 경위가 인터넷, 카페, SNS 등을 통해 얻는다는 사실을 보고 결정을 하였습니다.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e5ac3e3ad_1_2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e5ac3e3ad_1_2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팀에서 정보 전달 하려고 하는 내용들 + 솔직한(단백한) 느낌이 필요함 기술 스텍에 대한 도전을 한다고 작성을 할 것 (포트폴리오)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개발 경험 정도만 작성을 하는 것을 추천!!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박태현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설명드린 시장의 요구 뿐만 아니라 저희가 포트폴리오에 들어갈 기술적 난제에 대해서 도전을 하기 위함도 있습니다.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6f1a8c87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6f1a8c87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6f1a8c87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6f1a8c87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118da4a9a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118da4a9a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6f1a8c879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6f1a8c879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6f1a8c8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6f1a8c8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6f1a8c87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6f1a8c87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e4a0082f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e4a0082f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6d8962d8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6d8962d8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e5ac3e3ad_1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e5ac3e3ad_1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여기서부터 내용이 의식의 흐름 대로 발표하는 방향성이 느껴짐 (두서 없음 전달하고자하는 내용이 각이 각색)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내용을 모르는 사람이 이해할 수 있는 방향으로 PPT 를 제작을 할 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반려동물을 위한 레시피를 만든다고 하면 다이어그램(레시피 생성 내에 backend frontend algorithm ) Hierachy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개요 그림을 통해서 만드는 게 좋아 보임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식단에 대한 레퍼런스를 보여주는 것이 중요함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100"/>
              <a:buAutoNum type="arabicPeriod"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식단 알고리즘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100"/>
              <a:buAutoNum type="arabicPeriod"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backend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100"/>
              <a:buAutoNum type="arabicPeriod"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frontend(interface)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100"/>
              <a:buAutoNum type="arabicPeriod"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데모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큰 카테고리 내에 있는 기술 그림이 필요함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keyword에 대한 항목을 뒤에서 설명을 할 것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식단 알고리즘 강화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73A3C"/>
                </a:solidFill>
                <a:highlight>
                  <a:srgbClr val="FFFFFF"/>
                </a:highlight>
              </a:rPr>
              <a:t>recipe를 추천을 해야함(how to cook) (contents)</a:t>
            </a: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3A3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6d8962d8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6d8962d8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e4a0082f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e4a0082f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6f1a8c87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26f1a8c87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e4a0082fa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e4a0082fa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 부분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e5ac3e3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e5ac3e3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6d8962d85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6d8962d85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6f1a8c87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6f1a8c87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e4a0082f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e4a0082f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26f1a8c87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26f1a8c87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e4a0082fa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e4a0082fa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26f1a8c879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26f1a8c879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 내용 : (34페이지 참고) 식단 알고리즘 생성 ai 활용 식단의 유사도  애완견의 유사도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chatGPT -&gt; 생성형 AI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15p 추가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유사한 사용자 추천 -&gt; 사용자 추천 강화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데이터 베이스 Migration -&gt; 삭제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사용자 패드백 기반 개선 -&gt; 삭제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웹 포스팅 기능 -&gt; 삭제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애완견 동반 건물 및 장소 제공 기능 -&gt; 삭제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e5ac3e3ad_1_2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e5ac3e3ad_1_2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펫푸드 시장 성장에 따른 수요 증가에 따른 식품의 문제점을 해결하기 위해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애완견 레시피 추천 알고리즘을 제작하게 되었습니다.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18da4a9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18da4a9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저희는 자연식을 어떻게 하면 사람들에게 잘 공유를 할 수 있을 지에 대해서 생각을 해보았습니다.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 따른 </a:t>
            </a:r>
            <a:r>
              <a:rPr lang="ko">
                <a:solidFill>
                  <a:schemeClr val="dk1"/>
                </a:solidFill>
              </a:rPr>
              <a:t>저희 팀에서 준비한 서비스 개요 입니다.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크게 웹포스팅과 비슷한 사람 추천으로 이루어져 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6d8962d85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6d8962d85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e4a0082f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e4a0082f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레퍼런스에 대한 설명 필요 </a:t>
            </a:r>
            <a:br>
              <a:rPr lang="ko"/>
            </a:br>
            <a:r>
              <a:rPr lang="ko"/>
              <a:t>신뢰감 부여 필요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6d8962d85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6d8962d85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대본 -&gt; 해당 자료 선정에 대한 설명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한국에 있는 식재료 특성을 가장 잘 반영한 자료 -&gt; 타국가의 식재료 모음집을 쓸 시 한국의 식재료와 영양성분 분석 내용이 다름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6d8962d85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6d8962d85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대본 -&gt; 미국 사료협회 에 대한 설명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595959"/>
                </a:solidFill>
              </a:rPr>
              <a:t>미국의 시장이 매우 커 전세계적으로 많이씀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89610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370035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6504650" y="2461475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3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6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812475" y="2843752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2738625" y="2760052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>
            <a:off x="4704725" y="284375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"/>
          </p:nvPr>
        </p:nvSpPr>
        <p:spPr>
          <a:xfrm>
            <a:off x="72982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>
            <a:off x="269587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6"/>
          </p:nvPr>
        </p:nvSpPr>
        <p:spPr>
          <a:xfrm>
            <a:off x="466197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7"/>
          </p:nvPr>
        </p:nvSpPr>
        <p:spPr>
          <a:xfrm>
            <a:off x="6713575" y="2843752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8"/>
          </p:nvPr>
        </p:nvSpPr>
        <p:spPr>
          <a:xfrm>
            <a:off x="6670825" y="3010250"/>
            <a:ext cx="17433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299800" y="4643200"/>
            <a:ext cx="1129200" cy="11292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7452950" y="-424100"/>
            <a:ext cx="824400" cy="824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5088"/>
              <a:t>SNS 플랫폼을 통한 반려동물 레시피 추천 서비스</a:t>
            </a:r>
            <a:endParaRPr sz="5088"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팀 HyperWEB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알고리즘 적용 - 선형알고리즘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360050" y="3282350"/>
            <a:ext cx="4260300" cy="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61"/>
              <a:t>단백질 100g, 비타민 C 30mg 의 식단을 만드는 방법 =&gt; 2차원 그래프로 표현가능</a:t>
            </a:r>
            <a:endParaRPr sz="176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85" name="Google Shape;185;p24"/>
          <p:cNvGraphicFramePr/>
          <p:nvPr/>
        </p:nvGraphicFramePr>
        <p:xfrm>
          <a:off x="311700" y="1573180"/>
          <a:ext cx="4426300" cy="1402025"/>
        </p:xfrm>
        <a:graphic>
          <a:graphicData uri="http://schemas.openxmlformats.org/drawingml/2006/table">
            <a:tbl>
              <a:tblPr>
                <a:noFill/>
                <a:tableStyleId>{495855B3-A1F2-4C0F-AABC-CC1A7E3E05DD}</a:tableStyleId>
              </a:tblPr>
              <a:tblGrid>
                <a:gridCol w="71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돼지고기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당근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레시피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단백질 20g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비타민 C 1mg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단백질 1g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비타민C 6mg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무게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37" y="1553575"/>
            <a:ext cx="4094026" cy="32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5249850" y="2250800"/>
            <a:ext cx="259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 * 1g + p * 20g = 100g</a:t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6035500" y="3399225"/>
            <a:ext cx="259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 * 6mg + p * 1mg = 30mg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883"/>
            <a:ext cx="9144002" cy="946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문제 탐색 및 해결 </a:t>
            </a:r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단순한 식재료의 조합으로 모든 기준을 충족하기 어려움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특정 식품군에만 존재하는 영양소 존재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제약조건 이 많아질 시 계산 속도, 계산 결과가 잘 도출 되지 않음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식재료의 무게 비율이 깨진 이상 식단 도출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320"/>
            <a:ext cx="9144001" cy="98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알고리즘 - 영양분 분석</a:t>
            </a:r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타겟으로 삼은 아미노산(D군)의 경우  육류에 주로 분포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해당 기준을 충족시키기 위해 육류 한가지 이상을 주재료로 선택하도록 유도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800" y="1401050"/>
            <a:ext cx="4589400" cy="278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1320"/>
            <a:ext cx="9144001" cy="98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알고리즘 - 부족 영양분 탐지 및 업데이트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어떠한 영양소가 해당 결과치를 생성하는 데 가장 많은 영향을 주는지 알 수 있음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답안 도출 불가시 규제영역을 크게 완화해 답을 구하고 어떠한 영양소가 영향을 주는지 확인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새로운 식재료 추가 후 다시 알고리즘 진행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320"/>
            <a:ext cx="9144001" cy="98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328" y="1254847"/>
            <a:ext cx="3425625" cy="34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1365725" y="327500"/>
            <a:ext cx="64125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000000"/>
                </a:solidFill>
              </a:rPr>
              <a:t>식단 제작 알고리즘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450" y="1105875"/>
            <a:ext cx="6542826" cy="37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"/>
          </p:nvPr>
        </p:nvSpPr>
        <p:spPr>
          <a:xfrm>
            <a:off x="311700" y="3809950"/>
            <a:ext cx="8520600" cy="12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주제 정리 및 부각 할 수 있는 다이어그램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최종 종착지가 어디인지 처음부터 부각 -&gt; 대분류 -&gt; 소분류로 명확한 나눔 필요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 </a:t>
            </a:r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1455050" y="617525"/>
            <a:ext cx="538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SNS 플랫폼 -&gt; 식단 제작 알고리즘 -&gt; 봇 생성 -&gt; 유저 추천 </a:t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376" y="0"/>
            <a:ext cx="49608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/>
        </p:nvSpPr>
        <p:spPr>
          <a:xfrm>
            <a:off x="5239749" y="1668175"/>
            <a:ext cx="3833400" cy="16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50" b="1">
                <a:solidFill>
                  <a:srgbClr val="1F2328"/>
                </a:solidFill>
              </a:rPr>
              <a:t>필요성</a:t>
            </a:r>
            <a:endParaRPr sz="1750" b="1">
              <a:solidFill>
                <a:srgbClr val="1F2328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개인화된 사료 추천</a:t>
            </a:r>
            <a:endParaRPr sz="1200">
              <a:solidFill>
                <a:srgbClr val="37415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투명한 정보 제공</a:t>
            </a:r>
            <a:endParaRPr sz="1200">
              <a:solidFill>
                <a:srgbClr val="37415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사용자 경험 공유</a:t>
            </a:r>
            <a:endParaRPr sz="1200">
              <a:solidFill>
                <a:srgbClr val="37415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사용자 피드백 및 데이터 분석</a:t>
            </a:r>
            <a:endParaRPr sz="1200">
              <a:solidFill>
                <a:srgbClr val="37415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기술 개발경험 </a:t>
            </a:r>
            <a:endParaRPr sz="1200">
              <a:solidFill>
                <a:srgbClr val="374151"/>
              </a:solidFill>
            </a:endParaRPr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/>
          </p:nvPr>
        </p:nvSpPr>
        <p:spPr>
          <a:xfrm>
            <a:off x="311700" y="414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 전달 플랫폼 선택</a:t>
            </a:r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616075" y="1267975"/>
            <a:ext cx="376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277" y="1536322"/>
            <a:ext cx="3833274" cy="25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t="9640" b="-9640"/>
          <a:stretch/>
        </p:blipFill>
        <p:spPr>
          <a:xfrm>
            <a:off x="472825" y="967575"/>
            <a:ext cx="7575501" cy="426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구조 - 사이트 구조도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사이트 구조(로그인, 회원가입)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l="41191" r="40106" b="50147"/>
          <a:stretch/>
        </p:blipFill>
        <p:spPr>
          <a:xfrm>
            <a:off x="573100" y="1317225"/>
            <a:ext cx="1476739" cy="200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4">
            <a:alphaModFix/>
          </a:blip>
          <a:srcRect l="42413" t="4101" r="41816" b="39938"/>
          <a:stretch/>
        </p:blipFill>
        <p:spPr>
          <a:xfrm>
            <a:off x="2502385" y="1317238"/>
            <a:ext cx="1108099" cy="20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 rotWithShape="1">
          <a:blip r:embed="rId5">
            <a:alphaModFix/>
          </a:blip>
          <a:srcRect l="42345" t="5256" r="42012" b="43106"/>
          <a:stretch/>
        </p:blipFill>
        <p:spPr>
          <a:xfrm>
            <a:off x="3959588" y="1279825"/>
            <a:ext cx="1239298" cy="208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6">
            <a:alphaModFix/>
          </a:blip>
          <a:srcRect l="42710" t="5685" r="42461" b="32452"/>
          <a:stretch/>
        </p:blipFill>
        <p:spPr>
          <a:xfrm>
            <a:off x="5637650" y="1277635"/>
            <a:ext cx="1013198" cy="215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7">
            <a:alphaModFix/>
          </a:blip>
          <a:srcRect l="42244" t="6592" r="42825" b="32248"/>
          <a:stretch/>
        </p:blipFill>
        <p:spPr>
          <a:xfrm>
            <a:off x="7087075" y="1279850"/>
            <a:ext cx="1013198" cy="21098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/>
          <p:nvPr/>
        </p:nvSpPr>
        <p:spPr>
          <a:xfrm>
            <a:off x="2136463" y="1989313"/>
            <a:ext cx="279300" cy="52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3704100" y="1989325"/>
            <a:ext cx="279300" cy="52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5278613" y="1989313"/>
            <a:ext cx="279300" cy="52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6729313" y="1989313"/>
            <a:ext cx="279300" cy="52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3"/>
          <p:cNvSpPr/>
          <p:nvPr/>
        </p:nvSpPr>
        <p:spPr>
          <a:xfrm flipH="1">
            <a:off x="1095788" y="3532825"/>
            <a:ext cx="6966900" cy="400200"/>
          </a:xfrm>
          <a:prstGeom prst="bentUpArrow">
            <a:avLst>
              <a:gd name="adj1" fmla="val 25000"/>
              <a:gd name="adj2" fmla="val 24946"/>
              <a:gd name="adj3" fmla="val 2524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6729325" y="4035175"/>
            <a:ext cx="18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완료시</a:t>
            </a:r>
            <a:endParaRPr/>
          </a:p>
        </p:txBody>
      </p:sp>
      <p:sp>
        <p:nvSpPr>
          <p:cNvPr id="262" name="Google Shape;262;p33"/>
          <p:cNvSpPr txBox="1"/>
          <p:nvPr/>
        </p:nvSpPr>
        <p:spPr>
          <a:xfrm>
            <a:off x="1854775" y="1714525"/>
            <a:ext cx="84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회원가입 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 idx="4294967295"/>
          </p:nvPr>
        </p:nvSpPr>
        <p:spPr>
          <a:xfrm>
            <a:off x="1365750" y="320775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Hyper WEB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294967295"/>
          </p:nvPr>
        </p:nvSpPr>
        <p:spPr>
          <a:xfrm>
            <a:off x="1628226" y="2947889"/>
            <a:ext cx="1563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Infra및 WAS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3757227" y="2956400"/>
            <a:ext cx="18183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Backend, UI/UX및 데이터 처리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ctrTitle" idx="4294967295"/>
          </p:nvPr>
        </p:nvSpPr>
        <p:spPr>
          <a:xfrm>
            <a:off x="4012235" y="2500304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우승민	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4294967295"/>
          </p:nvPr>
        </p:nvSpPr>
        <p:spPr>
          <a:xfrm>
            <a:off x="1628239" y="2500307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박태현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ctrTitle" idx="4294967295"/>
          </p:nvPr>
        </p:nvSpPr>
        <p:spPr>
          <a:xfrm>
            <a:off x="6214956" y="2508796"/>
            <a:ext cx="15633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구연호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294967295"/>
          </p:nvPr>
        </p:nvSpPr>
        <p:spPr>
          <a:xfrm>
            <a:off x="6053563" y="2975925"/>
            <a:ext cx="22242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식단 알고리즘,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반려동물 관련 회사 재직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6"/>
          <p:cNvSpPr/>
          <p:nvPr/>
        </p:nvSpPr>
        <p:spPr>
          <a:xfrm rot="5400000">
            <a:off x="3919866" y="1484525"/>
            <a:ext cx="969300" cy="9693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1628242" y="1484380"/>
            <a:ext cx="969600" cy="9696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 rot="5400000">
            <a:off x="6040985" y="1510987"/>
            <a:ext cx="986100" cy="970500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16"/>
          <p:cNvGrpSpPr/>
          <p:nvPr/>
        </p:nvGrpSpPr>
        <p:grpSpPr>
          <a:xfrm>
            <a:off x="1909890" y="1705167"/>
            <a:ext cx="406324" cy="528004"/>
            <a:chOff x="4899999" y="2882095"/>
            <a:chExt cx="271244" cy="346801"/>
          </a:xfrm>
        </p:grpSpPr>
        <p:sp>
          <p:nvSpPr>
            <p:cNvPr id="94" name="Google Shape;94;p16"/>
            <p:cNvSpPr/>
            <p:nvPr/>
          </p:nvSpPr>
          <p:spPr>
            <a:xfrm>
              <a:off x="4899999" y="2882095"/>
              <a:ext cx="271244" cy="346801"/>
            </a:xfrm>
            <a:custGeom>
              <a:avLst/>
              <a:gdLst/>
              <a:ahLst/>
              <a:cxnLst/>
              <a:rect l="l" t="t" r="r" b="b"/>
              <a:pathLst>
                <a:path w="8562" h="10947" extrusionOk="0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5090491" y="3141364"/>
              <a:ext cx="10581" cy="86391"/>
            </a:xfrm>
            <a:custGeom>
              <a:avLst/>
              <a:gdLst/>
              <a:ahLst/>
              <a:cxnLst/>
              <a:rect l="l" t="t" r="r" b="b"/>
              <a:pathLst>
                <a:path w="334" h="272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5031281" y="315229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5031281" y="3217555"/>
              <a:ext cx="10201" cy="10201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5031281" y="3184734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99884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5063721" y="2995763"/>
              <a:ext cx="10201" cy="15492"/>
            </a:xfrm>
            <a:custGeom>
              <a:avLst/>
              <a:gdLst/>
              <a:ahLst/>
              <a:cxnLst/>
              <a:rect l="l" t="t" r="r" b="b"/>
              <a:pathLst>
                <a:path w="322" h="489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4993550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5058051" y="2979163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007141" y="3025574"/>
              <a:ext cx="58481" cy="32092"/>
            </a:xfrm>
            <a:custGeom>
              <a:avLst/>
              <a:gdLst/>
              <a:ahLst/>
              <a:cxnLst/>
              <a:rect l="l" t="t" r="r" b="b"/>
              <a:pathLst>
                <a:path w="1846" h="1013" extrusionOk="0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4195556" y="1728475"/>
            <a:ext cx="417797" cy="535510"/>
            <a:chOff x="5801485" y="1969046"/>
            <a:chExt cx="279164" cy="357794"/>
          </a:xfrm>
        </p:grpSpPr>
        <p:sp>
          <p:nvSpPr>
            <p:cNvPr id="105" name="Google Shape;105;p16"/>
            <p:cNvSpPr/>
            <p:nvPr/>
          </p:nvSpPr>
          <p:spPr>
            <a:xfrm>
              <a:off x="5901436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8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5968597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801485" y="1969046"/>
              <a:ext cx="279164" cy="357636"/>
            </a:xfrm>
            <a:custGeom>
              <a:avLst/>
              <a:gdLst/>
              <a:ahLst/>
              <a:cxnLst/>
              <a:rect l="l" t="t" r="r" b="b"/>
              <a:pathLst>
                <a:path w="8812" h="11289" extrusionOk="0">
                  <a:moveTo>
                    <a:pt x="1739" y="1025"/>
                  </a:moveTo>
                  <a:cubicBezTo>
                    <a:pt x="1834" y="1037"/>
                    <a:pt x="1929" y="1132"/>
                    <a:pt x="1929" y="1227"/>
                  </a:cubicBezTo>
                  <a:lnTo>
                    <a:pt x="1929" y="1275"/>
                  </a:lnTo>
                  <a:cubicBezTo>
                    <a:pt x="1858" y="1323"/>
                    <a:pt x="1822" y="1370"/>
                    <a:pt x="1775" y="1406"/>
                  </a:cubicBezTo>
                  <a:lnTo>
                    <a:pt x="1739" y="1406"/>
                  </a:lnTo>
                  <a:cubicBezTo>
                    <a:pt x="1644" y="1406"/>
                    <a:pt x="1548" y="1323"/>
                    <a:pt x="1548" y="1215"/>
                  </a:cubicBezTo>
                  <a:cubicBezTo>
                    <a:pt x="1548" y="1108"/>
                    <a:pt x="1644" y="1025"/>
                    <a:pt x="1739" y="1025"/>
                  </a:cubicBezTo>
                  <a:close/>
                  <a:moveTo>
                    <a:pt x="7064" y="1048"/>
                  </a:moveTo>
                  <a:cubicBezTo>
                    <a:pt x="7143" y="1048"/>
                    <a:pt x="7228" y="1137"/>
                    <a:pt x="7228" y="1227"/>
                  </a:cubicBezTo>
                  <a:cubicBezTo>
                    <a:pt x="7228" y="1334"/>
                    <a:pt x="7133" y="1430"/>
                    <a:pt x="7025" y="1430"/>
                  </a:cubicBezTo>
                  <a:lnTo>
                    <a:pt x="7002" y="1430"/>
                  </a:lnTo>
                  <a:cubicBezTo>
                    <a:pt x="6954" y="1382"/>
                    <a:pt x="6894" y="1334"/>
                    <a:pt x="6847" y="1287"/>
                  </a:cubicBezTo>
                  <a:lnTo>
                    <a:pt x="6847" y="1251"/>
                  </a:lnTo>
                  <a:cubicBezTo>
                    <a:pt x="6847" y="1144"/>
                    <a:pt x="6942" y="1049"/>
                    <a:pt x="7049" y="1049"/>
                  </a:cubicBezTo>
                  <a:cubicBezTo>
                    <a:pt x="7054" y="1048"/>
                    <a:pt x="7059" y="1048"/>
                    <a:pt x="7064" y="1048"/>
                  </a:cubicBezTo>
                  <a:close/>
                  <a:moveTo>
                    <a:pt x="7025" y="334"/>
                  </a:moveTo>
                  <a:cubicBezTo>
                    <a:pt x="7514" y="334"/>
                    <a:pt x="7918" y="739"/>
                    <a:pt x="7918" y="1227"/>
                  </a:cubicBezTo>
                  <a:cubicBezTo>
                    <a:pt x="7918" y="1549"/>
                    <a:pt x="7764" y="1846"/>
                    <a:pt x="7490" y="1989"/>
                  </a:cubicBezTo>
                  <a:cubicBezTo>
                    <a:pt x="7418" y="1882"/>
                    <a:pt x="7335" y="1787"/>
                    <a:pt x="7252" y="1692"/>
                  </a:cubicBezTo>
                  <a:cubicBezTo>
                    <a:pt x="7418" y="1608"/>
                    <a:pt x="7537" y="1430"/>
                    <a:pt x="7537" y="1227"/>
                  </a:cubicBezTo>
                  <a:cubicBezTo>
                    <a:pt x="7537" y="953"/>
                    <a:pt x="7299" y="715"/>
                    <a:pt x="7013" y="715"/>
                  </a:cubicBezTo>
                  <a:cubicBezTo>
                    <a:pt x="6787" y="715"/>
                    <a:pt x="6609" y="846"/>
                    <a:pt x="6537" y="1037"/>
                  </a:cubicBezTo>
                  <a:cubicBezTo>
                    <a:pt x="6430" y="965"/>
                    <a:pt x="6323" y="906"/>
                    <a:pt x="6204" y="834"/>
                  </a:cubicBezTo>
                  <a:cubicBezTo>
                    <a:pt x="6371" y="537"/>
                    <a:pt x="6692" y="334"/>
                    <a:pt x="7025" y="334"/>
                  </a:cubicBezTo>
                  <a:close/>
                  <a:moveTo>
                    <a:pt x="1727" y="334"/>
                  </a:moveTo>
                  <a:cubicBezTo>
                    <a:pt x="2072" y="334"/>
                    <a:pt x="2382" y="537"/>
                    <a:pt x="2537" y="846"/>
                  </a:cubicBezTo>
                  <a:cubicBezTo>
                    <a:pt x="2430" y="906"/>
                    <a:pt x="2310" y="977"/>
                    <a:pt x="2203" y="1049"/>
                  </a:cubicBezTo>
                  <a:cubicBezTo>
                    <a:pt x="2132" y="858"/>
                    <a:pt x="1941" y="727"/>
                    <a:pt x="1727" y="727"/>
                  </a:cubicBezTo>
                  <a:cubicBezTo>
                    <a:pt x="1441" y="727"/>
                    <a:pt x="1215" y="965"/>
                    <a:pt x="1215" y="1239"/>
                  </a:cubicBezTo>
                  <a:cubicBezTo>
                    <a:pt x="1215" y="1453"/>
                    <a:pt x="1334" y="1620"/>
                    <a:pt x="1489" y="1704"/>
                  </a:cubicBezTo>
                  <a:cubicBezTo>
                    <a:pt x="1406" y="1799"/>
                    <a:pt x="1334" y="1906"/>
                    <a:pt x="1251" y="2001"/>
                  </a:cubicBezTo>
                  <a:cubicBezTo>
                    <a:pt x="1001" y="1823"/>
                    <a:pt x="834" y="1549"/>
                    <a:pt x="834" y="1227"/>
                  </a:cubicBezTo>
                  <a:cubicBezTo>
                    <a:pt x="834" y="739"/>
                    <a:pt x="1239" y="334"/>
                    <a:pt x="1727" y="334"/>
                  </a:cubicBezTo>
                  <a:close/>
                  <a:moveTo>
                    <a:pt x="4382" y="691"/>
                  </a:moveTo>
                  <a:cubicBezTo>
                    <a:pt x="6287" y="691"/>
                    <a:pt x="7835" y="2239"/>
                    <a:pt x="7835" y="4144"/>
                  </a:cubicBezTo>
                  <a:cubicBezTo>
                    <a:pt x="7847" y="6049"/>
                    <a:pt x="6287" y="7597"/>
                    <a:pt x="4382" y="7597"/>
                  </a:cubicBezTo>
                  <a:cubicBezTo>
                    <a:pt x="2477" y="7597"/>
                    <a:pt x="929" y="6049"/>
                    <a:pt x="929" y="4144"/>
                  </a:cubicBezTo>
                  <a:cubicBezTo>
                    <a:pt x="929" y="2239"/>
                    <a:pt x="2477" y="691"/>
                    <a:pt x="4382" y="691"/>
                  </a:cubicBezTo>
                  <a:close/>
                  <a:moveTo>
                    <a:pt x="1739" y="1"/>
                  </a:moveTo>
                  <a:cubicBezTo>
                    <a:pt x="1072" y="1"/>
                    <a:pt x="525" y="549"/>
                    <a:pt x="525" y="1215"/>
                  </a:cubicBezTo>
                  <a:cubicBezTo>
                    <a:pt x="525" y="1644"/>
                    <a:pt x="751" y="2037"/>
                    <a:pt x="1108" y="2263"/>
                  </a:cubicBezTo>
                  <a:cubicBezTo>
                    <a:pt x="786" y="2811"/>
                    <a:pt x="608" y="3454"/>
                    <a:pt x="608" y="4132"/>
                  </a:cubicBezTo>
                  <a:cubicBezTo>
                    <a:pt x="608" y="5621"/>
                    <a:pt x="1477" y="6918"/>
                    <a:pt x="2739" y="7538"/>
                  </a:cubicBezTo>
                  <a:lnTo>
                    <a:pt x="882" y="8097"/>
                  </a:lnTo>
                  <a:cubicBezTo>
                    <a:pt x="358" y="8240"/>
                    <a:pt x="1" y="8728"/>
                    <a:pt x="1" y="9264"/>
                  </a:cubicBezTo>
                  <a:lnTo>
                    <a:pt x="1" y="11133"/>
                  </a:lnTo>
                  <a:cubicBezTo>
                    <a:pt x="1" y="11217"/>
                    <a:pt x="72" y="11288"/>
                    <a:pt x="167" y="11288"/>
                  </a:cubicBezTo>
                  <a:cubicBezTo>
                    <a:pt x="251" y="11288"/>
                    <a:pt x="334" y="11217"/>
                    <a:pt x="334" y="11133"/>
                  </a:cubicBezTo>
                  <a:lnTo>
                    <a:pt x="334" y="9264"/>
                  </a:lnTo>
                  <a:cubicBezTo>
                    <a:pt x="334" y="8871"/>
                    <a:pt x="596" y="8526"/>
                    <a:pt x="965" y="8407"/>
                  </a:cubicBezTo>
                  <a:lnTo>
                    <a:pt x="2834" y="7859"/>
                  </a:lnTo>
                  <a:cubicBezTo>
                    <a:pt x="2930" y="7823"/>
                    <a:pt x="3025" y="7764"/>
                    <a:pt x="3108" y="7692"/>
                  </a:cubicBezTo>
                  <a:cubicBezTo>
                    <a:pt x="3513" y="7835"/>
                    <a:pt x="3965" y="7919"/>
                    <a:pt x="4406" y="7919"/>
                  </a:cubicBezTo>
                  <a:cubicBezTo>
                    <a:pt x="4858" y="7919"/>
                    <a:pt x="5299" y="7835"/>
                    <a:pt x="5704" y="7692"/>
                  </a:cubicBezTo>
                  <a:cubicBezTo>
                    <a:pt x="5775" y="7764"/>
                    <a:pt x="5882" y="7811"/>
                    <a:pt x="5990" y="7859"/>
                  </a:cubicBezTo>
                  <a:lnTo>
                    <a:pt x="7847" y="8407"/>
                  </a:lnTo>
                  <a:cubicBezTo>
                    <a:pt x="8216" y="8514"/>
                    <a:pt x="8490" y="8871"/>
                    <a:pt x="8490" y="9264"/>
                  </a:cubicBezTo>
                  <a:lnTo>
                    <a:pt x="8490" y="11133"/>
                  </a:lnTo>
                  <a:cubicBezTo>
                    <a:pt x="8490" y="11217"/>
                    <a:pt x="8561" y="11288"/>
                    <a:pt x="8645" y="11288"/>
                  </a:cubicBezTo>
                  <a:cubicBezTo>
                    <a:pt x="8740" y="11288"/>
                    <a:pt x="8811" y="11217"/>
                    <a:pt x="8811" y="11133"/>
                  </a:cubicBezTo>
                  <a:lnTo>
                    <a:pt x="8811" y="9264"/>
                  </a:lnTo>
                  <a:cubicBezTo>
                    <a:pt x="8787" y="8728"/>
                    <a:pt x="8430" y="8252"/>
                    <a:pt x="7906" y="8097"/>
                  </a:cubicBezTo>
                  <a:lnTo>
                    <a:pt x="6049" y="7538"/>
                  </a:lnTo>
                  <a:cubicBezTo>
                    <a:pt x="7299" y="6918"/>
                    <a:pt x="8180" y="5633"/>
                    <a:pt x="8180" y="4132"/>
                  </a:cubicBezTo>
                  <a:cubicBezTo>
                    <a:pt x="8180" y="3454"/>
                    <a:pt x="7990" y="2811"/>
                    <a:pt x="7680" y="2263"/>
                  </a:cubicBezTo>
                  <a:cubicBezTo>
                    <a:pt x="8037" y="2037"/>
                    <a:pt x="8264" y="1644"/>
                    <a:pt x="8264" y="1215"/>
                  </a:cubicBezTo>
                  <a:cubicBezTo>
                    <a:pt x="8264" y="549"/>
                    <a:pt x="7716" y="1"/>
                    <a:pt x="7049" y="1"/>
                  </a:cubicBezTo>
                  <a:cubicBezTo>
                    <a:pt x="6573" y="1"/>
                    <a:pt x="6156" y="263"/>
                    <a:pt x="5942" y="680"/>
                  </a:cubicBezTo>
                  <a:cubicBezTo>
                    <a:pt x="5466" y="477"/>
                    <a:pt x="4942" y="358"/>
                    <a:pt x="4394" y="358"/>
                  </a:cubicBezTo>
                  <a:cubicBezTo>
                    <a:pt x="3846" y="358"/>
                    <a:pt x="3323" y="477"/>
                    <a:pt x="2846" y="680"/>
                  </a:cubicBezTo>
                  <a:cubicBezTo>
                    <a:pt x="2632" y="263"/>
                    <a:pt x="2215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895797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19" y="334"/>
                    <a:pt x="691" y="251"/>
                    <a:pt x="691" y="167"/>
                  </a:cubicBezTo>
                  <a:cubicBezTo>
                    <a:pt x="691" y="72"/>
                    <a:pt x="619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5962927" y="2075427"/>
              <a:ext cx="21542" cy="10581"/>
            </a:xfrm>
            <a:custGeom>
              <a:avLst/>
              <a:gdLst/>
              <a:ahLst/>
              <a:cxnLst/>
              <a:rect l="l" t="t" r="r" b="b"/>
              <a:pathLst>
                <a:path w="680" h="334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34"/>
                    <a:pt x="155" y="334"/>
                  </a:cubicBezTo>
                  <a:lnTo>
                    <a:pt x="513" y="334"/>
                  </a:lnTo>
                  <a:cubicBezTo>
                    <a:pt x="608" y="334"/>
                    <a:pt x="679" y="251"/>
                    <a:pt x="679" y="167"/>
                  </a:cubicBezTo>
                  <a:cubicBezTo>
                    <a:pt x="679" y="72"/>
                    <a:pt x="60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5845615" y="2282868"/>
              <a:ext cx="10233" cy="43813"/>
            </a:xfrm>
            <a:custGeom>
              <a:avLst/>
              <a:gdLst/>
              <a:ahLst/>
              <a:cxnLst/>
              <a:rect l="l" t="t" r="r" b="b"/>
              <a:pathLst>
                <a:path w="323" h="1383" extrusionOk="0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1227"/>
                  </a:lnTo>
                  <a:cubicBezTo>
                    <a:pt x="1" y="1311"/>
                    <a:pt x="72" y="1382"/>
                    <a:pt x="155" y="1382"/>
                  </a:cubicBezTo>
                  <a:cubicBezTo>
                    <a:pt x="251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024798" y="2282868"/>
              <a:ext cx="10201" cy="43813"/>
            </a:xfrm>
            <a:custGeom>
              <a:avLst/>
              <a:gdLst/>
              <a:ahLst/>
              <a:cxnLst/>
              <a:rect l="l" t="t" r="r" b="b"/>
              <a:pathLst>
                <a:path w="322" h="138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227"/>
                  </a:lnTo>
                  <a:cubicBezTo>
                    <a:pt x="0" y="1311"/>
                    <a:pt x="72" y="1382"/>
                    <a:pt x="155" y="1382"/>
                  </a:cubicBezTo>
                  <a:cubicBezTo>
                    <a:pt x="250" y="1382"/>
                    <a:pt x="322" y="1311"/>
                    <a:pt x="322" y="1227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5868267" y="2260248"/>
              <a:ext cx="144112" cy="66591"/>
            </a:xfrm>
            <a:custGeom>
              <a:avLst/>
              <a:gdLst/>
              <a:ahLst/>
              <a:cxnLst/>
              <a:rect l="l" t="t" r="r" b="b"/>
              <a:pathLst>
                <a:path w="4549" h="2102" extrusionOk="0">
                  <a:moveTo>
                    <a:pt x="2274" y="1"/>
                  </a:moveTo>
                  <a:cubicBezTo>
                    <a:pt x="1715" y="1"/>
                    <a:pt x="1203" y="191"/>
                    <a:pt x="786" y="548"/>
                  </a:cubicBezTo>
                  <a:cubicBezTo>
                    <a:pt x="381" y="894"/>
                    <a:pt x="95" y="1382"/>
                    <a:pt x="12" y="1906"/>
                  </a:cubicBezTo>
                  <a:cubicBezTo>
                    <a:pt x="0" y="2001"/>
                    <a:pt x="48" y="2084"/>
                    <a:pt x="143" y="2096"/>
                  </a:cubicBezTo>
                  <a:cubicBezTo>
                    <a:pt x="155" y="2100"/>
                    <a:pt x="168" y="2101"/>
                    <a:pt x="181" y="2101"/>
                  </a:cubicBezTo>
                  <a:cubicBezTo>
                    <a:pt x="253" y="2101"/>
                    <a:pt x="323" y="2046"/>
                    <a:pt x="333" y="1965"/>
                  </a:cubicBezTo>
                  <a:cubicBezTo>
                    <a:pt x="500" y="1024"/>
                    <a:pt x="1310" y="334"/>
                    <a:pt x="2262" y="334"/>
                  </a:cubicBezTo>
                  <a:cubicBezTo>
                    <a:pt x="3215" y="334"/>
                    <a:pt x="4024" y="1013"/>
                    <a:pt x="4179" y="1965"/>
                  </a:cubicBezTo>
                  <a:cubicBezTo>
                    <a:pt x="4191" y="2036"/>
                    <a:pt x="4263" y="2096"/>
                    <a:pt x="4346" y="2096"/>
                  </a:cubicBezTo>
                  <a:lnTo>
                    <a:pt x="4370" y="2096"/>
                  </a:lnTo>
                  <a:cubicBezTo>
                    <a:pt x="4489" y="2084"/>
                    <a:pt x="4548" y="2001"/>
                    <a:pt x="4536" y="1906"/>
                  </a:cubicBezTo>
                  <a:cubicBezTo>
                    <a:pt x="4441" y="1382"/>
                    <a:pt x="4179" y="894"/>
                    <a:pt x="3762" y="548"/>
                  </a:cubicBezTo>
                  <a:cubicBezTo>
                    <a:pt x="3346" y="191"/>
                    <a:pt x="2822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890126" y="2013556"/>
              <a:ext cx="10581" cy="10613"/>
            </a:xfrm>
            <a:custGeom>
              <a:avLst/>
              <a:gdLst/>
              <a:ahLst/>
              <a:cxnLst/>
              <a:rect l="l" t="t" r="r" b="b"/>
              <a:pathLst>
                <a:path w="334" h="335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cubicBezTo>
                    <a:pt x="1" y="263"/>
                    <a:pt x="84" y="334"/>
                    <a:pt x="167" y="334"/>
                  </a:cubicBezTo>
                  <a:cubicBezTo>
                    <a:pt x="251" y="334"/>
                    <a:pt x="334" y="263"/>
                    <a:pt x="334" y="168"/>
                  </a:cubicBez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5979907" y="2013556"/>
              <a:ext cx="10201" cy="10613"/>
            </a:xfrm>
            <a:custGeom>
              <a:avLst/>
              <a:gdLst/>
              <a:ahLst/>
              <a:cxnLst/>
              <a:rect l="l" t="t" r="r" b="b"/>
              <a:pathLst>
                <a:path w="322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50" y="334"/>
                    <a:pt x="322" y="263"/>
                    <a:pt x="322" y="168"/>
                  </a:cubicBez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5861455" y="2002247"/>
              <a:ext cx="127892" cy="155454"/>
            </a:xfrm>
            <a:custGeom>
              <a:avLst/>
              <a:gdLst/>
              <a:ahLst/>
              <a:cxnLst/>
              <a:rect l="l" t="t" r="r" b="b"/>
              <a:pathLst>
                <a:path w="4037" h="4907" extrusionOk="0">
                  <a:moveTo>
                    <a:pt x="2489" y="346"/>
                  </a:moveTo>
                  <a:cubicBezTo>
                    <a:pt x="2596" y="346"/>
                    <a:pt x="2680" y="441"/>
                    <a:pt x="2680" y="536"/>
                  </a:cubicBezTo>
                  <a:cubicBezTo>
                    <a:pt x="2680" y="644"/>
                    <a:pt x="2596" y="739"/>
                    <a:pt x="2489" y="739"/>
                  </a:cubicBezTo>
                  <a:cubicBezTo>
                    <a:pt x="2382" y="739"/>
                    <a:pt x="2299" y="644"/>
                    <a:pt x="2299" y="536"/>
                  </a:cubicBezTo>
                  <a:cubicBezTo>
                    <a:pt x="2311" y="441"/>
                    <a:pt x="2382" y="346"/>
                    <a:pt x="2489" y="346"/>
                  </a:cubicBezTo>
                  <a:close/>
                  <a:moveTo>
                    <a:pt x="2954" y="715"/>
                  </a:moveTo>
                  <a:cubicBezTo>
                    <a:pt x="3084" y="775"/>
                    <a:pt x="3192" y="894"/>
                    <a:pt x="3192" y="1060"/>
                  </a:cubicBezTo>
                  <a:cubicBezTo>
                    <a:pt x="3204" y="1275"/>
                    <a:pt x="3037" y="1429"/>
                    <a:pt x="2846" y="1429"/>
                  </a:cubicBezTo>
                  <a:lnTo>
                    <a:pt x="2132" y="1429"/>
                  </a:lnTo>
                  <a:cubicBezTo>
                    <a:pt x="1918" y="1429"/>
                    <a:pt x="1763" y="1275"/>
                    <a:pt x="1763" y="1060"/>
                  </a:cubicBezTo>
                  <a:cubicBezTo>
                    <a:pt x="1763" y="917"/>
                    <a:pt x="1858" y="775"/>
                    <a:pt x="2001" y="715"/>
                  </a:cubicBezTo>
                  <a:cubicBezTo>
                    <a:pt x="2072" y="917"/>
                    <a:pt x="2263" y="1048"/>
                    <a:pt x="2477" y="1048"/>
                  </a:cubicBezTo>
                  <a:cubicBezTo>
                    <a:pt x="2692" y="1048"/>
                    <a:pt x="2870" y="917"/>
                    <a:pt x="2954" y="715"/>
                  </a:cubicBezTo>
                  <a:close/>
                  <a:moveTo>
                    <a:pt x="2501" y="1"/>
                  </a:moveTo>
                  <a:cubicBezTo>
                    <a:pt x="2263" y="1"/>
                    <a:pt x="2072" y="155"/>
                    <a:pt x="2013" y="370"/>
                  </a:cubicBezTo>
                  <a:cubicBezTo>
                    <a:pt x="1703" y="429"/>
                    <a:pt x="1453" y="715"/>
                    <a:pt x="1453" y="1060"/>
                  </a:cubicBezTo>
                  <a:lnTo>
                    <a:pt x="1453" y="1132"/>
                  </a:lnTo>
                  <a:cubicBezTo>
                    <a:pt x="1203" y="1251"/>
                    <a:pt x="965" y="1418"/>
                    <a:pt x="763" y="1632"/>
                  </a:cubicBezTo>
                  <a:cubicBezTo>
                    <a:pt x="346" y="2049"/>
                    <a:pt x="84" y="2596"/>
                    <a:pt x="48" y="3192"/>
                  </a:cubicBezTo>
                  <a:cubicBezTo>
                    <a:pt x="1" y="3763"/>
                    <a:pt x="167" y="4346"/>
                    <a:pt x="501" y="4823"/>
                  </a:cubicBezTo>
                  <a:cubicBezTo>
                    <a:pt x="537" y="4870"/>
                    <a:pt x="596" y="4906"/>
                    <a:pt x="644" y="4906"/>
                  </a:cubicBezTo>
                  <a:cubicBezTo>
                    <a:pt x="668" y="4906"/>
                    <a:pt x="715" y="4882"/>
                    <a:pt x="739" y="4870"/>
                  </a:cubicBezTo>
                  <a:cubicBezTo>
                    <a:pt x="822" y="4811"/>
                    <a:pt x="834" y="4704"/>
                    <a:pt x="775" y="4632"/>
                  </a:cubicBezTo>
                  <a:cubicBezTo>
                    <a:pt x="477" y="4227"/>
                    <a:pt x="334" y="3727"/>
                    <a:pt x="370" y="3215"/>
                  </a:cubicBezTo>
                  <a:cubicBezTo>
                    <a:pt x="406" y="2715"/>
                    <a:pt x="632" y="2227"/>
                    <a:pt x="1001" y="1858"/>
                  </a:cubicBezTo>
                  <a:cubicBezTo>
                    <a:pt x="1156" y="1703"/>
                    <a:pt x="1358" y="1548"/>
                    <a:pt x="1584" y="1465"/>
                  </a:cubicBezTo>
                  <a:cubicBezTo>
                    <a:pt x="1703" y="1656"/>
                    <a:pt x="1918" y="1775"/>
                    <a:pt x="2156" y="1775"/>
                  </a:cubicBezTo>
                  <a:lnTo>
                    <a:pt x="2870" y="1775"/>
                  </a:lnTo>
                  <a:cubicBezTo>
                    <a:pt x="3108" y="1775"/>
                    <a:pt x="3335" y="1656"/>
                    <a:pt x="3454" y="1465"/>
                  </a:cubicBezTo>
                  <a:cubicBezTo>
                    <a:pt x="3573" y="1525"/>
                    <a:pt x="3680" y="1584"/>
                    <a:pt x="3787" y="1656"/>
                  </a:cubicBezTo>
                  <a:cubicBezTo>
                    <a:pt x="3811" y="1668"/>
                    <a:pt x="3846" y="1679"/>
                    <a:pt x="3882" y="1679"/>
                  </a:cubicBezTo>
                  <a:cubicBezTo>
                    <a:pt x="3930" y="1679"/>
                    <a:pt x="3989" y="1656"/>
                    <a:pt x="4025" y="1608"/>
                  </a:cubicBezTo>
                  <a:cubicBezTo>
                    <a:pt x="4037" y="1537"/>
                    <a:pt x="4013" y="1429"/>
                    <a:pt x="3942" y="1370"/>
                  </a:cubicBezTo>
                  <a:cubicBezTo>
                    <a:pt x="3811" y="1287"/>
                    <a:pt x="3680" y="1191"/>
                    <a:pt x="3537" y="1132"/>
                  </a:cubicBezTo>
                  <a:lnTo>
                    <a:pt x="3537" y="1060"/>
                  </a:lnTo>
                  <a:cubicBezTo>
                    <a:pt x="3537" y="739"/>
                    <a:pt x="3311" y="453"/>
                    <a:pt x="2989" y="370"/>
                  </a:cubicBezTo>
                  <a:cubicBezTo>
                    <a:pt x="2930" y="167"/>
                    <a:pt x="2727" y="1"/>
                    <a:pt x="2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5890886" y="2060633"/>
              <a:ext cx="128652" cy="127227"/>
            </a:xfrm>
            <a:custGeom>
              <a:avLst/>
              <a:gdLst/>
              <a:ahLst/>
              <a:cxnLst/>
              <a:rect l="l" t="t" r="r" b="b"/>
              <a:pathLst>
                <a:path w="4061" h="4016" extrusionOk="0">
                  <a:moveTo>
                    <a:pt x="3421" y="1"/>
                  </a:moveTo>
                  <a:cubicBezTo>
                    <a:pt x="3385" y="1"/>
                    <a:pt x="3346" y="13"/>
                    <a:pt x="3310" y="39"/>
                  </a:cubicBezTo>
                  <a:cubicBezTo>
                    <a:pt x="3239" y="98"/>
                    <a:pt x="3227" y="206"/>
                    <a:pt x="3287" y="277"/>
                  </a:cubicBezTo>
                  <a:cubicBezTo>
                    <a:pt x="3584" y="682"/>
                    <a:pt x="3727" y="1182"/>
                    <a:pt x="3691" y="1694"/>
                  </a:cubicBezTo>
                  <a:cubicBezTo>
                    <a:pt x="3656" y="2194"/>
                    <a:pt x="3429" y="2682"/>
                    <a:pt x="3060" y="3039"/>
                  </a:cubicBezTo>
                  <a:cubicBezTo>
                    <a:pt x="2703" y="3396"/>
                    <a:pt x="2215" y="3623"/>
                    <a:pt x="1703" y="3670"/>
                  </a:cubicBezTo>
                  <a:cubicBezTo>
                    <a:pt x="1665" y="3672"/>
                    <a:pt x="1626" y="3673"/>
                    <a:pt x="1588" y="3673"/>
                  </a:cubicBezTo>
                  <a:cubicBezTo>
                    <a:pt x="1125" y="3673"/>
                    <a:pt x="661" y="3540"/>
                    <a:pt x="298" y="3265"/>
                  </a:cubicBezTo>
                  <a:cubicBezTo>
                    <a:pt x="263" y="3241"/>
                    <a:pt x="227" y="3228"/>
                    <a:pt x="191" y="3228"/>
                  </a:cubicBezTo>
                  <a:cubicBezTo>
                    <a:pt x="142" y="3228"/>
                    <a:pt x="95" y="3253"/>
                    <a:pt x="60" y="3301"/>
                  </a:cubicBezTo>
                  <a:cubicBezTo>
                    <a:pt x="0" y="3373"/>
                    <a:pt x="12" y="3480"/>
                    <a:pt x="84" y="3539"/>
                  </a:cubicBezTo>
                  <a:cubicBezTo>
                    <a:pt x="501" y="3849"/>
                    <a:pt x="1024" y="4016"/>
                    <a:pt x="1548" y="4016"/>
                  </a:cubicBezTo>
                  <a:lnTo>
                    <a:pt x="1727" y="4016"/>
                  </a:lnTo>
                  <a:cubicBezTo>
                    <a:pt x="2322" y="3968"/>
                    <a:pt x="2870" y="3718"/>
                    <a:pt x="3287" y="3301"/>
                  </a:cubicBezTo>
                  <a:cubicBezTo>
                    <a:pt x="3703" y="2884"/>
                    <a:pt x="3953" y="2325"/>
                    <a:pt x="4001" y="1730"/>
                  </a:cubicBezTo>
                  <a:cubicBezTo>
                    <a:pt x="4060" y="1122"/>
                    <a:pt x="3894" y="539"/>
                    <a:pt x="3549" y="63"/>
                  </a:cubicBezTo>
                  <a:cubicBezTo>
                    <a:pt x="3515" y="22"/>
                    <a:pt x="3469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5910116" y="2122947"/>
              <a:ext cx="61142" cy="33232"/>
            </a:xfrm>
            <a:custGeom>
              <a:avLst/>
              <a:gdLst/>
              <a:ahLst/>
              <a:cxnLst/>
              <a:rect l="l" t="t" r="r" b="b"/>
              <a:pathLst>
                <a:path w="1930" h="1049" extrusionOk="0">
                  <a:moveTo>
                    <a:pt x="1560" y="346"/>
                  </a:moveTo>
                  <a:cubicBezTo>
                    <a:pt x="1477" y="560"/>
                    <a:pt x="1239" y="715"/>
                    <a:pt x="953" y="715"/>
                  </a:cubicBezTo>
                  <a:cubicBezTo>
                    <a:pt x="667" y="715"/>
                    <a:pt x="429" y="548"/>
                    <a:pt x="358" y="346"/>
                  </a:cubicBezTo>
                  <a:close/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644"/>
                    <a:pt x="429" y="1048"/>
                    <a:pt x="965" y="1048"/>
                  </a:cubicBezTo>
                  <a:cubicBezTo>
                    <a:pt x="1501" y="1048"/>
                    <a:pt x="1929" y="656"/>
                    <a:pt x="1929" y="167"/>
                  </a:cubicBezTo>
                  <a:cubicBezTo>
                    <a:pt x="1918" y="84"/>
                    <a:pt x="1846" y="1"/>
                    <a:pt x="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6306472" y="1668856"/>
            <a:ext cx="455114" cy="564308"/>
            <a:chOff x="5842825" y="1517900"/>
            <a:chExt cx="271775" cy="368925"/>
          </a:xfrm>
        </p:grpSpPr>
        <p:sp>
          <p:nvSpPr>
            <p:cNvPr id="119" name="Google Shape;119;p16"/>
            <p:cNvSpPr/>
            <p:nvPr/>
          </p:nvSpPr>
          <p:spPr>
            <a:xfrm>
              <a:off x="5842825" y="1517900"/>
              <a:ext cx="271775" cy="368925"/>
            </a:xfrm>
            <a:custGeom>
              <a:avLst/>
              <a:gdLst/>
              <a:ahLst/>
              <a:cxnLst/>
              <a:rect l="l" t="t" r="r" b="b"/>
              <a:pathLst>
                <a:path w="10871" h="14757" extrusionOk="0">
                  <a:moveTo>
                    <a:pt x="6477" y="4079"/>
                  </a:moveTo>
                  <a:cubicBezTo>
                    <a:pt x="6682" y="4079"/>
                    <a:pt x="6889" y="4140"/>
                    <a:pt x="6889" y="4589"/>
                  </a:cubicBezTo>
                  <a:cubicBezTo>
                    <a:pt x="6889" y="4891"/>
                    <a:pt x="6736" y="5199"/>
                    <a:pt x="6477" y="5199"/>
                  </a:cubicBezTo>
                  <a:cubicBezTo>
                    <a:pt x="6460" y="5199"/>
                    <a:pt x="6446" y="5199"/>
                    <a:pt x="6428" y="5196"/>
                  </a:cubicBezTo>
                  <a:lnTo>
                    <a:pt x="6428" y="4082"/>
                  </a:lnTo>
                  <a:cubicBezTo>
                    <a:pt x="6446" y="4079"/>
                    <a:pt x="6460" y="4079"/>
                    <a:pt x="6477" y="4079"/>
                  </a:cubicBezTo>
                  <a:close/>
                  <a:moveTo>
                    <a:pt x="875" y="4076"/>
                  </a:moveTo>
                  <a:cubicBezTo>
                    <a:pt x="890" y="4076"/>
                    <a:pt x="907" y="4079"/>
                    <a:pt x="924" y="4079"/>
                  </a:cubicBezTo>
                  <a:lnTo>
                    <a:pt x="924" y="5199"/>
                  </a:lnTo>
                  <a:cubicBezTo>
                    <a:pt x="907" y="5202"/>
                    <a:pt x="890" y="5202"/>
                    <a:pt x="875" y="5202"/>
                  </a:cubicBezTo>
                  <a:lnTo>
                    <a:pt x="875" y="5199"/>
                  </a:lnTo>
                  <a:cubicBezTo>
                    <a:pt x="616" y="5199"/>
                    <a:pt x="464" y="4888"/>
                    <a:pt x="464" y="4589"/>
                  </a:cubicBezTo>
                  <a:cubicBezTo>
                    <a:pt x="464" y="4137"/>
                    <a:pt x="671" y="4076"/>
                    <a:pt x="875" y="4076"/>
                  </a:cubicBezTo>
                  <a:close/>
                  <a:moveTo>
                    <a:pt x="10435" y="7378"/>
                  </a:moveTo>
                  <a:lnTo>
                    <a:pt x="10435" y="7810"/>
                  </a:lnTo>
                  <a:lnTo>
                    <a:pt x="5450" y="7813"/>
                  </a:lnTo>
                  <a:lnTo>
                    <a:pt x="5450" y="7378"/>
                  </a:lnTo>
                  <a:close/>
                  <a:moveTo>
                    <a:pt x="4655" y="2502"/>
                  </a:moveTo>
                  <a:cubicBezTo>
                    <a:pt x="4750" y="2813"/>
                    <a:pt x="4920" y="3195"/>
                    <a:pt x="5205" y="3452"/>
                  </a:cubicBezTo>
                  <a:cubicBezTo>
                    <a:pt x="5366" y="3598"/>
                    <a:pt x="5441" y="3846"/>
                    <a:pt x="5513" y="4091"/>
                  </a:cubicBezTo>
                  <a:cubicBezTo>
                    <a:pt x="5599" y="4376"/>
                    <a:pt x="5700" y="4718"/>
                    <a:pt x="5996" y="4831"/>
                  </a:cubicBezTo>
                  <a:lnTo>
                    <a:pt x="5996" y="5642"/>
                  </a:lnTo>
                  <a:cubicBezTo>
                    <a:pt x="5996" y="6106"/>
                    <a:pt x="5858" y="6561"/>
                    <a:pt x="5593" y="6946"/>
                  </a:cubicBezTo>
                  <a:lnTo>
                    <a:pt x="5234" y="6946"/>
                  </a:lnTo>
                  <a:cubicBezTo>
                    <a:pt x="5113" y="6946"/>
                    <a:pt x="5018" y="7041"/>
                    <a:pt x="5018" y="7162"/>
                  </a:cubicBezTo>
                  <a:lnTo>
                    <a:pt x="5018" y="7534"/>
                  </a:lnTo>
                  <a:cubicBezTo>
                    <a:pt x="4848" y="7652"/>
                    <a:pt x="4664" y="7750"/>
                    <a:pt x="4468" y="7822"/>
                  </a:cubicBezTo>
                  <a:cubicBezTo>
                    <a:pt x="4462" y="7822"/>
                    <a:pt x="4453" y="7824"/>
                    <a:pt x="4448" y="7827"/>
                  </a:cubicBezTo>
                  <a:cubicBezTo>
                    <a:pt x="4200" y="7917"/>
                    <a:pt x="3941" y="7960"/>
                    <a:pt x="3679" y="7960"/>
                  </a:cubicBezTo>
                  <a:lnTo>
                    <a:pt x="3673" y="7960"/>
                  </a:lnTo>
                  <a:cubicBezTo>
                    <a:pt x="2395" y="7957"/>
                    <a:pt x="1356" y="6921"/>
                    <a:pt x="1356" y="5642"/>
                  </a:cubicBezTo>
                  <a:lnTo>
                    <a:pt x="1356" y="5639"/>
                  </a:lnTo>
                  <a:lnTo>
                    <a:pt x="1356" y="4822"/>
                  </a:lnTo>
                  <a:cubicBezTo>
                    <a:pt x="1673" y="4718"/>
                    <a:pt x="1874" y="4514"/>
                    <a:pt x="1903" y="4255"/>
                  </a:cubicBezTo>
                  <a:cubicBezTo>
                    <a:pt x="1926" y="4039"/>
                    <a:pt x="2479" y="3115"/>
                    <a:pt x="3437" y="3026"/>
                  </a:cubicBezTo>
                  <a:cubicBezTo>
                    <a:pt x="4039" y="2971"/>
                    <a:pt x="4422" y="2726"/>
                    <a:pt x="4655" y="2502"/>
                  </a:cubicBezTo>
                  <a:close/>
                  <a:moveTo>
                    <a:pt x="5018" y="8046"/>
                  </a:moveTo>
                  <a:lnTo>
                    <a:pt x="5018" y="8697"/>
                  </a:lnTo>
                  <a:lnTo>
                    <a:pt x="4750" y="8662"/>
                  </a:lnTo>
                  <a:lnTo>
                    <a:pt x="4750" y="8176"/>
                  </a:lnTo>
                  <a:cubicBezTo>
                    <a:pt x="4842" y="8138"/>
                    <a:pt x="4931" y="8092"/>
                    <a:pt x="5018" y="8046"/>
                  </a:cubicBezTo>
                  <a:close/>
                  <a:moveTo>
                    <a:pt x="3037" y="8317"/>
                  </a:moveTo>
                  <a:cubicBezTo>
                    <a:pt x="3244" y="8366"/>
                    <a:pt x="3457" y="8392"/>
                    <a:pt x="3673" y="8392"/>
                  </a:cubicBezTo>
                  <a:lnTo>
                    <a:pt x="3673" y="8394"/>
                  </a:lnTo>
                  <a:lnTo>
                    <a:pt x="3679" y="8394"/>
                  </a:lnTo>
                  <a:cubicBezTo>
                    <a:pt x="3895" y="8394"/>
                    <a:pt x="4108" y="8371"/>
                    <a:pt x="4318" y="8320"/>
                  </a:cubicBezTo>
                  <a:lnTo>
                    <a:pt x="4318" y="8979"/>
                  </a:lnTo>
                  <a:cubicBezTo>
                    <a:pt x="4263" y="9324"/>
                    <a:pt x="4212" y="9647"/>
                    <a:pt x="4163" y="9949"/>
                  </a:cubicBezTo>
                  <a:cubicBezTo>
                    <a:pt x="4004" y="9995"/>
                    <a:pt x="3841" y="10018"/>
                    <a:pt x="3677" y="10018"/>
                  </a:cubicBezTo>
                  <a:cubicBezTo>
                    <a:pt x="3514" y="10018"/>
                    <a:pt x="3349" y="9995"/>
                    <a:pt x="3190" y="9949"/>
                  </a:cubicBezTo>
                  <a:cubicBezTo>
                    <a:pt x="3141" y="9647"/>
                    <a:pt x="3092" y="9321"/>
                    <a:pt x="3037" y="8979"/>
                  </a:cubicBezTo>
                  <a:lnTo>
                    <a:pt x="3037" y="8317"/>
                  </a:lnTo>
                  <a:close/>
                  <a:moveTo>
                    <a:pt x="4091" y="10412"/>
                  </a:moveTo>
                  <a:lnTo>
                    <a:pt x="4091" y="10412"/>
                  </a:lnTo>
                  <a:cubicBezTo>
                    <a:pt x="3901" y="11610"/>
                    <a:pt x="3768" y="12459"/>
                    <a:pt x="3676" y="13064"/>
                  </a:cubicBezTo>
                  <a:cubicBezTo>
                    <a:pt x="3584" y="12459"/>
                    <a:pt x="3452" y="11610"/>
                    <a:pt x="3262" y="10412"/>
                  </a:cubicBezTo>
                  <a:lnTo>
                    <a:pt x="3262" y="10412"/>
                  </a:lnTo>
                  <a:cubicBezTo>
                    <a:pt x="3398" y="10438"/>
                    <a:pt x="3537" y="10451"/>
                    <a:pt x="3675" y="10451"/>
                  </a:cubicBezTo>
                  <a:cubicBezTo>
                    <a:pt x="3814" y="10451"/>
                    <a:pt x="3953" y="10438"/>
                    <a:pt x="4091" y="10412"/>
                  </a:cubicBezTo>
                  <a:close/>
                  <a:moveTo>
                    <a:pt x="2617" y="9094"/>
                  </a:moveTo>
                  <a:cubicBezTo>
                    <a:pt x="2669" y="9439"/>
                    <a:pt x="2726" y="9791"/>
                    <a:pt x="2781" y="10142"/>
                  </a:cubicBezTo>
                  <a:cubicBezTo>
                    <a:pt x="2997" y="11506"/>
                    <a:pt x="3210" y="12865"/>
                    <a:pt x="3337" y="13709"/>
                  </a:cubicBezTo>
                  <a:lnTo>
                    <a:pt x="1874" y="11696"/>
                  </a:lnTo>
                  <a:lnTo>
                    <a:pt x="1998" y="11054"/>
                  </a:lnTo>
                  <a:cubicBezTo>
                    <a:pt x="2012" y="10968"/>
                    <a:pt x="1972" y="10879"/>
                    <a:pt x="1897" y="10833"/>
                  </a:cubicBezTo>
                  <a:lnTo>
                    <a:pt x="1506" y="10594"/>
                  </a:lnTo>
                  <a:lnTo>
                    <a:pt x="1583" y="9471"/>
                  </a:lnTo>
                  <a:lnTo>
                    <a:pt x="1583" y="9465"/>
                  </a:lnTo>
                  <a:lnTo>
                    <a:pt x="1598" y="9241"/>
                  </a:lnTo>
                  <a:lnTo>
                    <a:pt x="2617" y="9094"/>
                  </a:lnTo>
                  <a:close/>
                  <a:moveTo>
                    <a:pt x="4736" y="9097"/>
                  </a:moveTo>
                  <a:lnTo>
                    <a:pt x="5015" y="9137"/>
                  </a:lnTo>
                  <a:lnTo>
                    <a:pt x="5015" y="12333"/>
                  </a:lnTo>
                  <a:lnTo>
                    <a:pt x="4013" y="13711"/>
                  </a:lnTo>
                  <a:cubicBezTo>
                    <a:pt x="4128" y="12960"/>
                    <a:pt x="4318" y="11737"/>
                    <a:pt x="4569" y="10145"/>
                  </a:cubicBezTo>
                  <a:lnTo>
                    <a:pt x="4736" y="9097"/>
                  </a:lnTo>
                  <a:close/>
                  <a:moveTo>
                    <a:pt x="5015" y="13067"/>
                  </a:moveTo>
                  <a:lnTo>
                    <a:pt x="5015" y="14325"/>
                  </a:lnTo>
                  <a:lnTo>
                    <a:pt x="4099" y="14325"/>
                  </a:lnTo>
                  <a:lnTo>
                    <a:pt x="5015" y="13067"/>
                  </a:lnTo>
                  <a:close/>
                  <a:moveTo>
                    <a:pt x="3829" y="0"/>
                  </a:moveTo>
                  <a:cubicBezTo>
                    <a:pt x="2369" y="0"/>
                    <a:pt x="1724" y="587"/>
                    <a:pt x="1635" y="677"/>
                  </a:cubicBezTo>
                  <a:cubicBezTo>
                    <a:pt x="1612" y="697"/>
                    <a:pt x="1537" y="763"/>
                    <a:pt x="1437" y="867"/>
                  </a:cubicBezTo>
                  <a:cubicBezTo>
                    <a:pt x="1280" y="1023"/>
                    <a:pt x="1424" y="1237"/>
                    <a:pt x="1590" y="1237"/>
                  </a:cubicBezTo>
                  <a:cubicBezTo>
                    <a:pt x="1641" y="1237"/>
                    <a:pt x="1694" y="1217"/>
                    <a:pt x="1742" y="1169"/>
                  </a:cubicBezTo>
                  <a:cubicBezTo>
                    <a:pt x="1848" y="1062"/>
                    <a:pt x="1923" y="999"/>
                    <a:pt x="1926" y="999"/>
                  </a:cubicBezTo>
                  <a:cubicBezTo>
                    <a:pt x="1929" y="993"/>
                    <a:pt x="1935" y="987"/>
                    <a:pt x="1940" y="982"/>
                  </a:cubicBezTo>
                  <a:cubicBezTo>
                    <a:pt x="1946" y="976"/>
                    <a:pt x="2487" y="432"/>
                    <a:pt x="3829" y="432"/>
                  </a:cubicBezTo>
                  <a:cubicBezTo>
                    <a:pt x="5095" y="432"/>
                    <a:pt x="5317" y="1180"/>
                    <a:pt x="5326" y="1209"/>
                  </a:cubicBezTo>
                  <a:cubicBezTo>
                    <a:pt x="5340" y="1275"/>
                    <a:pt x="5389" y="1333"/>
                    <a:pt x="5452" y="1356"/>
                  </a:cubicBezTo>
                  <a:cubicBezTo>
                    <a:pt x="5458" y="1359"/>
                    <a:pt x="6074" y="1621"/>
                    <a:pt x="6290" y="2211"/>
                  </a:cubicBezTo>
                  <a:cubicBezTo>
                    <a:pt x="6460" y="2677"/>
                    <a:pt x="6353" y="3299"/>
                    <a:pt x="6299" y="3552"/>
                  </a:cubicBezTo>
                  <a:cubicBezTo>
                    <a:pt x="6126" y="3575"/>
                    <a:pt x="5996" y="3725"/>
                    <a:pt x="5996" y="3901"/>
                  </a:cubicBezTo>
                  <a:lnTo>
                    <a:pt x="5996" y="4180"/>
                  </a:lnTo>
                  <a:cubicBezTo>
                    <a:pt x="5973" y="4119"/>
                    <a:pt x="5953" y="4048"/>
                    <a:pt x="5927" y="3964"/>
                  </a:cubicBezTo>
                  <a:cubicBezTo>
                    <a:pt x="5844" y="3679"/>
                    <a:pt x="5746" y="3354"/>
                    <a:pt x="5493" y="3126"/>
                  </a:cubicBezTo>
                  <a:cubicBezTo>
                    <a:pt x="5185" y="2850"/>
                    <a:pt x="5044" y="2320"/>
                    <a:pt x="4998" y="2107"/>
                  </a:cubicBezTo>
                  <a:cubicBezTo>
                    <a:pt x="4969" y="1968"/>
                    <a:pt x="4850" y="1890"/>
                    <a:pt x="4729" y="1890"/>
                  </a:cubicBezTo>
                  <a:cubicBezTo>
                    <a:pt x="4645" y="1890"/>
                    <a:pt x="4561" y="1928"/>
                    <a:pt x="4505" y="2009"/>
                  </a:cubicBezTo>
                  <a:cubicBezTo>
                    <a:pt x="4373" y="2202"/>
                    <a:pt x="4056" y="2530"/>
                    <a:pt x="3397" y="2591"/>
                  </a:cubicBezTo>
                  <a:cubicBezTo>
                    <a:pt x="2764" y="2651"/>
                    <a:pt x="2300" y="2994"/>
                    <a:pt x="2024" y="3273"/>
                  </a:cubicBezTo>
                  <a:cubicBezTo>
                    <a:pt x="1722" y="3578"/>
                    <a:pt x="1500" y="3953"/>
                    <a:pt x="1474" y="4206"/>
                  </a:cubicBezTo>
                  <a:cubicBezTo>
                    <a:pt x="1465" y="4263"/>
                    <a:pt x="1419" y="4312"/>
                    <a:pt x="1356" y="4350"/>
                  </a:cubicBezTo>
                  <a:lnTo>
                    <a:pt x="1356" y="4004"/>
                  </a:lnTo>
                  <a:cubicBezTo>
                    <a:pt x="1356" y="3906"/>
                    <a:pt x="1316" y="3811"/>
                    <a:pt x="1244" y="3745"/>
                  </a:cubicBezTo>
                  <a:lnTo>
                    <a:pt x="1235" y="3739"/>
                  </a:lnTo>
                  <a:lnTo>
                    <a:pt x="1232" y="3734"/>
                  </a:lnTo>
                  <a:lnTo>
                    <a:pt x="1221" y="3725"/>
                  </a:lnTo>
                  <a:cubicBezTo>
                    <a:pt x="1177" y="3693"/>
                    <a:pt x="1129" y="3670"/>
                    <a:pt x="1077" y="3656"/>
                  </a:cubicBezTo>
                  <a:cubicBezTo>
                    <a:pt x="1065" y="3463"/>
                    <a:pt x="1039" y="3112"/>
                    <a:pt x="982" y="2600"/>
                  </a:cubicBezTo>
                  <a:cubicBezTo>
                    <a:pt x="956" y="2389"/>
                    <a:pt x="1031" y="2136"/>
                    <a:pt x="1203" y="1848"/>
                  </a:cubicBezTo>
                  <a:cubicBezTo>
                    <a:pt x="1264" y="1747"/>
                    <a:pt x="1232" y="1615"/>
                    <a:pt x="1129" y="1552"/>
                  </a:cubicBezTo>
                  <a:cubicBezTo>
                    <a:pt x="1094" y="1531"/>
                    <a:pt x="1056" y="1522"/>
                    <a:pt x="1018" y="1522"/>
                  </a:cubicBezTo>
                  <a:cubicBezTo>
                    <a:pt x="944" y="1522"/>
                    <a:pt x="872" y="1560"/>
                    <a:pt x="832" y="1626"/>
                  </a:cubicBezTo>
                  <a:cubicBezTo>
                    <a:pt x="610" y="1998"/>
                    <a:pt x="515" y="2340"/>
                    <a:pt x="553" y="2651"/>
                  </a:cubicBezTo>
                  <a:cubicBezTo>
                    <a:pt x="607" y="3141"/>
                    <a:pt x="633" y="3478"/>
                    <a:pt x="645" y="3668"/>
                  </a:cubicBezTo>
                  <a:cubicBezTo>
                    <a:pt x="250" y="3757"/>
                    <a:pt x="32" y="4082"/>
                    <a:pt x="32" y="4589"/>
                  </a:cubicBezTo>
                  <a:cubicBezTo>
                    <a:pt x="32" y="5185"/>
                    <a:pt x="394" y="5634"/>
                    <a:pt x="878" y="5634"/>
                  </a:cubicBezTo>
                  <a:cubicBezTo>
                    <a:pt x="892" y="5634"/>
                    <a:pt x="910" y="5634"/>
                    <a:pt x="927" y="5631"/>
                  </a:cubicBezTo>
                  <a:lnTo>
                    <a:pt x="927" y="5639"/>
                  </a:lnTo>
                  <a:cubicBezTo>
                    <a:pt x="927" y="6745"/>
                    <a:pt x="1589" y="7744"/>
                    <a:pt x="2605" y="8173"/>
                  </a:cubicBezTo>
                  <a:lnTo>
                    <a:pt x="2605" y="8659"/>
                  </a:lnTo>
                  <a:lnTo>
                    <a:pt x="1460" y="8823"/>
                  </a:lnTo>
                  <a:cubicBezTo>
                    <a:pt x="1304" y="8846"/>
                    <a:pt x="1186" y="8973"/>
                    <a:pt x="1175" y="9129"/>
                  </a:cubicBezTo>
                  <a:lnTo>
                    <a:pt x="1163" y="9327"/>
                  </a:lnTo>
                  <a:cubicBezTo>
                    <a:pt x="440" y="9788"/>
                    <a:pt x="3" y="10585"/>
                    <a:pt x="0" y="11443"/>
                  </a:cubicBezTo>
                  <a:lnTo>
                    <a:pt x="0" y="12911"/>
                  </a:lnTo>
                  <a:cubicBezTo>
                    <a:pt x="0" y="13032"/>
                    <a:pt x="98" y="13127"/>
                    <a:pt x="216" y="13127"/>
                  </a:cubicBezTo>
                  <a:cubicBezTo>
                    <a:pt x="337" y="13127"/>
                    <a:pt x="432" y="13032"/>
                    <a:pt x="432" y="12911"/>
                  </a:cubicBezTo>
                  <a:lnTo>
                    <a:pt x="432" y="11443"/>
                  </a:lnTo>
                  <a:cubicBezTo>
                    <a:pt x="435" y="10856"/>
                    <a:pt x="682" y="10294"/>
                    <a:pt x="1120" y="9900"/>
                  </a:cubicBezTo>
                  <a:lnTo>
                    <a:pt x="1120" y="9900"/>
                  </a:lnTo>
                  <a:lnTo>
                    <a:pt x="1065" y="10695"/>
                  </a:lnTo>
                  <a:cubicBezTo>
                    <a:pt x="1059" y="10775"/>
                    <a:pt x="1100" y="10850"/>
                    <a:pt x="1169" y="10893"/>
                  </a:cubicBezTo>
                  <a:lnTo>
                    <a:pt x="1543" y="11121"/>
                  </a:lnTo>
                  <a:lnTo>
                    <a:pt x="1434" y="11705"/>
                  </a:lnTo>
                  <a:cubicBezTo>
                    <a:pt x="1422" y="11765"/>
                    <a:pt x="1434" y="11826"/>
                    <a:pt x="1471" y="11875"/>
                  </a:cubicBezTo>
                  <a:lnTo>
                    <a:pt x="3253" y="14325"/>
                  </a:lnTo>
                  <a:lnTo>
                    <a:pt x="435" y="14325"/>
                  </a:lnTo>
                  <a:lnTo>
                    <a:pt x="435" y="13827"/>
                  </a:lnTo>
                  <a:cubicBezTo>
                    <a:pt x="435" y="13709"/>
                    <a:pt x="337" y="13611"/>
                    <a:pt x="219" y="13611"/>
                  </a:cubicBezTo>
                  <a:cubicBezTo>
                    <a:pt x="98" y="13611"/>
                    <a:pt x="3" y="13709"/>
                    <a:pt x="3" y="13827"/>
                  </a:cubicBezTo>
                  <a:lnTo>
                    <a:pt x="3" y="14541"/>
                  </a:lnTo>
                  <a:cubicBezTo>
                    <a:pt x="3" y="14659"/>
                    <a:pt x="98" y="14756"/>
                    <a:pt x="219" y="14756"/>
                  </a:cubicBezTo>
                  <a:lnTo>
                    <a:pt x="10654" y="14756"/>
                  </a:lnTo>
                  <a:cubicBezTo>
                    <a:pt x="10772" y="14756"/>
                    <a:pt x="10870" y="14659"/>
                    <a:pt x="10870" y="14541"/>
                  </a:cubicBezTo>
                  <a:lnTo>
                    <a:pt x="10870" y="10145"/>
                  </a:lnTo>
                  <a:cubicBezTo>
                    <a:pt x="10870" y="10027"/>
                    <a:pt x="10772" y="9929"/>
                    <a:pt x="10654" y="9929"/>
                  </a:cubicBezTo>
                  <a:cubicBezTo>
                    <a:pt x="10533" y="9929"/>
                    <a:pt x="10438" y="10027"/>
                    <a:pt x="10438" y="10145"/>
                  </a:cubicBezTo>
                  <a:lnTo>
                    <a:pt x="10438" y="14325"/>
                  </a:lnTo>
                  <a:lnTo>
                    <a:pt x="5450" y="14325"/>
                  </a:lnTo>
                  <a:lnTo>
                    <a:pt x="5450" y="8242"/>
                  </a:lnTo>
                  <a:lnTo>
                    <a:pt x="10435" y="8242"/>
                  </a:lnTo>
                  <a:lnTo>
                    <a:pt x="10435" y="9215"/>
                  </a:lnTo>
                  <a:cubicBezTo>
                    <a:pt x="10435" y="9333"/>
                    <a:pt x="10530" y="9431"/>
                    <a:pt x="10651" y="9431"/>
                  </a:cubicBezTo>
                  <a:cubicBezTo>
                    <a:pt x="10769" y="9431"/>
                    <a:pt x="10867" y="9333"/>
                    <a:pt x="10867" y="9215"/>
                  </a:cubicBezTo>
                  <a:lnTo>
                    <a:pt x="10867" y="7162"/>
                  </a:lnTo>
                  <a:cubicBezTo>
                    <a:pt x="10867" y="7041"/>
                    <a:pt x="10769" y="6946"/>
                    <a:pt x="10651" y="6946"/>
                  </a:cubicBezTo>
                  <a:lnTo>
                    <a:pt x="6100" y="6946"/>
                  </a:lnTo>
                  <a:cubicBezTo>
                    <a:pt x="6316" y="6543"/>
                    <a:pt x="6428" y="6094"/>
                    <a:pt x="6428" y="5639"/>
                  </a:cubicBezTo>
                  <a:lnTo>
                    <a:pt x="6428" y="5631"/>
                  </a:lnTo>
                  <a:lnTo>
                    <a:pt x="6477" y="5631"/>
                  </a:lnTo>
                  <a:cubicBezTo>
                    <a:pt x="6958" y="5631"/>
                    <a:pt x="7321" y="5182"/>
                    <a:pt x="7321" y="4589"/>
                  </a:cubicBezTo>
                  <a:cubicBezTo>
                    <a:pt x="7321" y="4085"/>
                    <a:pt x="7105" y="3760"/>
                    <a:pt x="6716" y="3670"/>
                  </a:cubicBezTo>
                  <a:cubicBezTo>
                    <a:pt x="6788" y="3357"/>
                    <a:pt x="6906" y="2643"/>
                    <a:pt x="6696" y="2064"/>
                  </a:cubicBezTo>
                  <a:cubicBezTo>
                    <a:pt x="6469" y="1439"/>
                    <a:pt x="5925" y="1108"/>
                    <a:pt x="5709" y="999"/>
                  </a:cubicBezTo>
                  <a:cubicBezTo>
                    <a:pt x="5593" y="723"/>
                    <a:pt x="5165" y="0"/>
                    <a:pt x="3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5999200" y="1738750"/>
              <a:ext cx="47600" cy="10825"/>
            </a:xfrm>
            <a:custGeom>
              <a:avLst/>
              <a:gdLst/>
              <a:ahLst/>
              <a:cxnLst/>
              <a:rect l="l" t="t" r="r" b="b"/>
              <a:pathLst>
                <a:path w="1904" h="433" extrusionOk="0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3"/>
                    <a:pt x="216" y="433"/>
                  </a:cubicBezTo>
                  <a:lnTo>
                    <a:pt x="1688" y="433"/>
                  </a:lnTo>
                  <a:cubicBezTo>
                    <a:pt x="1806" y="433"/>
                    <a:pt x="1903" y="335"/>
                    <a:pt x="1903" y="217"/>
                  </a:cubicBezTo>
                  <a:cubicBezTo>
                    <a:pt x="1903" y="96"/>
                    <a:pt x="1806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5999200" y="1778550"/>
              <a:ext cx="84300" cy="10825"/>
            </a:xfrm>
            <a:custGeom>
              <a:avLst/>
              <a:gdLst/>
              <a:ahLst/>
              <a:cxnLst/>
              <a:rect l="l" t="t" r="r" b="b"/>
              <a:pathLst>
                <a:path w="3372" h="433" extrusionOk="0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3"/>
                    <a:pt x="216" y="433"/>
                  </a:cubicBezTo>
                  <a:lnTo>
                    <a:pt x="3156" y="433"/>
                  </a:lnTo>
                  <a:cubicBezTo>
                    <a:pt x="3277" y="433"/>
                    <a:pt x="3372" y="335"/>
                    <a:pt x="3372" y="217"/>
                  </a:cubicBezTo>
                  <a:cubicBezTo>
                    <a:pt x="3372" y="96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5999200" y="1799350"/>
              <a:ext cx="84300" cy="10825"/>
            </a:xfrm>
            <a:custGeom>
              <a:avLst/>
              <a:gdLst/>
              <a:ahLst/>
              <a:cxnLst/>
              <a:rect l="l" t="t" r="r" b="b"/>
              <a:pathLst>
                <a:path w="3372" h="433" extrusionOk="0">
                  <a:moveTo>
                    <a:pt x="216" y="1"/>
                  </a:moveTo>
                  <a:cubicBezTo>
                    <a:pt x="98" y="1"/>
                    <a:pt x="1" y="99"/>
                    <a:pt x="1" y="217"/>
                  </a:cubicBezTo>
                  <a:cubicBezTo>
                    <a:pt x="1" y="338"/>
                    <a:pt x="98" y="433"/>
                    <a:pt x="216" y="433"/>
                  </a:cubicBezTo>
                  <a:lnTo>
                    <a:pt x="3156" y="433"/>
                  </a:lnTo>
                  <a:cubicBezTo>
                    <a:pt x="3277" y="433"/>
                    <a:pt x="3372" y="338"/>
                    <a:pt x="3372" y="217"/>
                  </a:cubicBezTo>
                  <a:cubicBezTo>
                    <a:pt x="3372" y="99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5999200" y="1820225"/>
              <a:ext cx="84300" cy="10825"/>
            </a:xfrm>
            <a:custGeom>
              <a:avLst/>
              <a:gdLst/>
              <a:ahLst/>
              <a:cxnLst/>
              <a:rect l="l" t="t" r="r" b="b"/>
              <a:pathLst>
                <a:path w="3372" h="433" extrusionOk="0">
                  <a:moveTo>
                    <a:pt x="216" y="1"/>
                  </a:moveTo>
                  <a:cubicBezTo>
                    <a:pt x="98" y="1"/>
                    <a:pt x="1" y="96"/>
                    <a:pt x="1" y="217"/>
                  </a:cubicBezTo>
                  <a:cubicBezTo>
                    <a:pt x="1" y="335"/>
                    <a:pt x="98" y="432"/>
                    <a:pt x="216" y="432"/>
                  </a:cubicBezTo>
                  <a:lnTo>
                    <a:pt x="3156" y="432"/>
                  </a:lnTo>
                  <a:cubicBezTo>
                    <a:pt x="3277" y="432"/>
                    <a:pt x="3372" y="335"/>
                    <a:pt x="3372" y="217"/>
                  </a:cubicBezTo>
                  <a:cubicBezTo>
                    <a:pt x="3372" y="96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5999200" y="1841025"/>
              <a:ext cx="84300" cy="10825"/>
            </a:xfrm>
            <a:custGeom>
              <a:avLst/>
              <a:gdLst/>
              <a:ahLst/>
              <a:cxnLst/>
              <a:rect l="l" t="t" r="r" b="b"/>
              <a:pathLst>
                <a:path w="3372" h="433" extrusionOk="0">
                  <a:moveTo>
                    <a:pt x="216" y="1"/>
                  </a:moveTo>
                  <a:cubicBezTo>
                    <a:pt x="98" y="1"/>
                    <a:pt x="1" y="98"/>
                    <a:pt x="1" y="216"/>
                  </a:cubicBezTo>
                  <a:cubicBezTo>
                    <a:pt x="1" y="337"/>
                    <a:pt x="98" y="432"/>
                    <a:pt x="216" y="432"/>
                  </a:cubicBezTo>
                  <a:lnTo>
                    <a:pt x="3156" y="432"/>
                  </a:lnTo>
                  <a:cubicBezTo>
                    <a:pt x="3277" y="432"/>
                    <a:pt x="3372" y="337"/>
                    <a:pt x="3372" y="216"/>
                  </a:cubicBezTo>
                  <a:cubicBezTo>
                    <a:pt x="3372" y="98"/>
                    <a:pt x="3277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5896425" y="1633075"/>
              <a:ext cx="30900" cy="13275"/>
            </a:xfrm>
            <a:custGeom>
              <a:avLst/>
              <a:gdLst/>
              <a:ahLst/>
              <a:cxnLst/>
              <a:rect l="l" t="t" r="r" b="b"/>
              <a:pathLst>
                <a:path w="1236" h="531" extrusionOk="0">
                  <a:moveTo>
                    <a:pt x="619" y="0"/>
                  </a:moveTo>
                  <a:cubicBezTo>
                    <a:pt x="455" y="0"/>
                    <a:pt x="291" y="42"/>
                    <a:pt x="145" y="126"/>
                  </a:cubicBezTo>
                  <a:cubicBezTo>
                    <a:pt x="38" y="183"/>
                    <a:pt x="1" y="316"/>
                    <a:pt x="61" y="419"/>
                  </a:cubicBezTo>
                  <a:cubicBezTo>
                    <a:pt x="100" y="490"/>
                    <a:pt x="174" y="530"/>
                    <a:pt x="250" y="530"/>
                  </a:cubicBezTo>
                  <a:cubicBezTo>
                    <a:pt x="286" y="530"/>
                    <a:pt x="322" y="521"/>
                    <a:pt x="355" y="503"/>
                  </a:cubicBezTo>
                  <a:cubicBezTo>
                    <a:pt x="437" y="456"/>
                    <a:pt x="528" y="433"/>
                    <a:pt x="619" y="433"/>
                  </a:cubicBezTo>
                  <a:cubicBezTo>
                    <a:pt x="707" y="433"/>
                    <a:pt x="795" y="455"/>
                    <a:pt x="876" y="497"/>
                  </a:cubicBezTo>
                  <a:cubicBezTo>
                    <a:pt x="912" y="520"/>
                    <a:pt x="952" y="531"/>
                    <a:pt x="992" y="531"/>
                  </a:cubicBezTo>
                  <a:cubicBezTo>
                    <a:pt x="1063" y="531"/>
                    <a:pt x="1132" y="496"/>
                    <a:pt x="1172" y="431"/>
                  </a:cubicBezTo>
                  <a:cubicBezTo>
                    <a:pt x="1236" y="330"/>
                    <a:pt x="1207" y="195"/>
                    <a:pt x="1106" y="131"/>
                  </a:cubicBezTo>
                  <a:cubicBezTo>
                    <a:pt x="956" y="44"/>
                    <a:pt x="787" y="0"/>
                    <a:pt x="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5942275" y="1633075"/>
              <a:ext cx="30825" cy="13225"/>
            </a:xfrm>
            <a:custGeom>
              <a:avLst/>
              <a:gdLst/>
              <a:ahLst/>
              <a:cxnLst/>
              <a:rect l="l" t="t" r="r" b="b"/>
              <a:pathLst>
                <a:path w="1233" h="529" extrusionOk="0">
                  <a:moveTo>
                    <a:pt x="617" y="0"/>
                  </a:moveTo>
                  <a:cubicBezTo>
                    <a:pt x="449" y="0"/>
                    <a:pt x="280" y="44"/>
                    <a:pt x="130" y="131"/>
                  </a:cubicBezTo>
                  <a:cubicBezTo>
                    <a:pt x="29" y="195"/>
                    <a:pt x="0" y="327"/>
                    <a:pt x="64" y="428"/>
                  </a:cubicBezTo>
                  <a:cubicBezTo>
                    <a:pt x="106" y="493"/>
                    <a:pt x="176" y="529"/>
                    <a:pt x="248" y="529"/>
                  </a:cubicBezTo>
                  <a:cubicBezTo>
                    <a:pt x="287" y="529"/>
                    <a:pt x="327" y="518"/>
                    <a:pt x="363" y="494"/>
                  </a:cubicBezTo>
                  <a:cubicBezTo>
                    <a:pt x="442" y="452"/>
                    <a:pt x="529" y="431"/>
                    <a:pt x="616" y="431"/>
                  </a:cubicBezTo>
                  <a:cubicBezTo>
                    <a:pt x="707" y="431"/>
                    <a:pt x="799" y="454"/>
                    <a:pt x="881" y="500"/>
                  </a:cubicBezTo>
                  <a:cubicBezTo>
                    <a:pt x="915" y="520"/>
                    <a:pt x="952" y="529"/>
                    <a:pt x="988" y="529"/>
                  </a:cubicBezTo>
                  <a:cubicBezTo>
                    <a:pt x="1063" y="529"/>
                    <a:pt x="1136" y="489"/>
                    <a:pt x="1175" y="419"/>
                  </a:cubicBezTo>
                  <a:cubicBezTo>
                    <a:pt x="1233" y="316"/>
                    <a:pt x="1198" y="183"/>
                    <a:pt x="1092" y="126"/>
                  </a:cubicBezTo>
                  <a:cubicBezTo>
                    <a:pt x="945" y="42"/>
                    <a:pt x="781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1628225" y="3303950"/>
            <a:ext cx="149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 Light"/>
                <a:ea typeface="Lato Light"/>
                <a:cs typeface="Lato Light"/>
                <a:sym typeface="Lato Light"/>
              </a:rPr>
              <a:t>국방부 해커톤 4위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사이트 구조(메인)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75" y="967575"/>
            <a:ext cx="8083162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보고서 결과물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600" y="735300"/>
            <a:ext cx="2577176" cy="351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사이트 구조(프로필)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5" y="1550500"/>
            <a:ext cx="5397850" cy="27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825" y="74450"/>
            <a:ext cx="2495051" cy="14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825" y="1616350"/>
            <a:ext cx="3176325" cy="19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7112" y="3768749"/>
            <a:ext cx="3576114" cy="11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050" y="269700"/>
            <a:ext cx="6329226" cy="46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Challenge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>
            <a:spLocks noGrp="1"/>
          </p:cNvSpPr>
          <p:nvPr>
            <p:ph type="title"/>
          </p:nvPr>
        </p:nvSpPr>
        <p:spPr>
          <a:xfrm>
            <a:off x="311700" y="1841050"/>
            <a:ext cx="8520600" cy="27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020"/>
              <a:t>프론트 엔드</a:t>
            </a:r>
            <a:endParaRPr sz="4020"/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086" y="0"/>
            <a:ext cx="43398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SNS 를 통해 정보 습득 및 공유 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487" y="1017725"/>
            <a:ext cx="7283026" cy="37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663"/>
            <a:ext cx="6792847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311700" y="43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경험</a:t>
            </a:r>
            <a:endParaRPr/>
          </a:p>
        </p:txBody>
      </p:sp>
      <p:sp>
        <p:nvSpPr>
          <p:cNvPr id="308" name="Google Shape;308;p40"/>
          <p:cNvSpPr txBox="1"/>
          <p:nvPr/>
        </p:nvSpPr>
        <p:spPr>
          <a:xfrm>
            <a:off x="6565100" y="1057300"/>
            <a:ext cx="23073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/>
              <a:t>목적</a:t>
            </a:r>
            <a:endParaRPr sz="1200" b="1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사용자 친화적인 디자인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한 페이지에서 다양한 기능을 제공</a:t>
            </a:r>
            <a:endParaRPr sz="12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/>
              <a:t>특징</a:t>
            </a:r>
            <a:endParaRPr sz="1200" b="1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SNS형식에 맞도록 메인 화면에 다양한 기능 첨부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직관적UI 클린한 디자인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사용자 중심의 기능 배치</a:t>
            </a:r>
            <a:endParaRPr sz="1200"/>
          </a:p>
        </p:txBody>
      </p:sp>
      <p:cxnSp>
        <p:nvCxnSpPr>
          <p:cNvPr id="309" name="Google Shape;309;p40"/>
          <p:cNvCxnSpPr/>
          <p:nvPr/>
        </p:nvCxnSpPr>
        <p:spPr>
          <a:xfrm>
            <a:off x="392900" y="4357675"/>
            <a:ext cx="5358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40"/>
          <p:cNvCxnSpPr/>
          <p:nvPr/>
        </p:nvCxnSpPr>
        <p:spPr>
          <a:xfrm>
            <a:off x="392900" y="4502950"/>
            <a:ext cx="535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40"/>
          <p:cNvSpPr txBox="1"/>
          <p:nvPr/>
        </p:nvSpPr>
        <p:spPr>
          <a:xfrm>
            <a:off x="942975" y="4180675"/>
            <a:ext cx="62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미 구현</a:t>
            </a:r>
            <a:endParaRPr sz="800"/>
          </a:p>
        </p:txBody>
      </p:sp>
      <p:sp>
        <p:nvSpPr>
          <p:cNvPr id="312" name="Google Shape;312;p40"/>
          <p:cNvSpPr txBox="1"/>
          <p:nvPr/>
        </p:nvSpPr>
        <p:spPr>
          <a:xfrm>
            <a:off x="942975" y="4349050"/>
            <a:ext cx="62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구현</a:t>
            </a:r>
            <a:endParaRPr sz="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body" idx="1"/>
          </p:nvPr>
        </p:nvSpPr>
        <p:spPr>
          <a:xfrm flipH="1">
            <a:off x="5210700" y="2958000"/>
            <a:ext cx="3933300" cy="21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chemeClr val="dk1"/>
                </a:solidFill>
              </a:rPr>
              <a:t>해결 방법</a:t>
            </a:r>
            <a:endParaRPr sz="14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시각적인 피드백을 제공하고 플랫폼의 전반적인 사용자 경험을 보다 동적으로 하기위해 </a:t>
            </a:r>
            <a:r>
              <a:rPr lang="ko" sz="1200">
                <a:solidFill>
                  <a:schemeClr val="dk1"/>
                </a:solidFill>
              </a:rPr>
              <a:t>로딩 애니메이션 도입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00"/>
              <a:buAutoNum type="arabicPeriod"/>
            </a:pPr>
            <a:r>
              <a:rPr lang="ko" sz="1200">
                <a:solidFill>
                  <a:srgbClr val="374151"/>
                </a:solidFill>
              </a:rPr>
              <a:t>사용자 친화적인 UI/UX를 제공하기 위해 </a:t>
            </a:r>
            <a:r>
              <a:rPr lang="ko" sz="1200">
                <a:solidFill>
                  <a:schemeClr val="dk1"/>
                </a:solidFill>
              </a:rPr>
              <a:t>부트스트랩을 활용</a:t>
            </a:r>
            <a:endParaRPr sz="1100"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25" y="1114826"/>
            <a:ext cx="2656155" cy="300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2801" y="2477489"/>
            <a:ext cx="2347900" cy="164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876" y="1114825"/>
            <a:ext cx="1171754" cy="135918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5210700" y="1017725"/>
            <a:ext cx="2965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문제분석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정적인 사용자 경험</a:t>
            </a:r>
            <a:endParaRPr sz="1100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사용자 친화적이지 않은 UI/UX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47625"/>
            <a:ext cx="632460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75" y="685824"/>
            <a:ext cx="6886777" cy="412560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4031750" y="4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Infra</a:t>
            </a:r>
            <a:endParaRPr/>
          </a:p>
        </p:txBody>
      </p:sp>
      <p:sp>
        <p:nvSpPr>
          <p:cNvPr id="334" name="Google Shape;334;p43"/>
          <p:cNvSpPr txBox="1"/>
          <p:nvPr/>
        </p:nvSpPr>
        <p:spPr>
          <a:xfrm>
            <a:off x="5272975" y="4359875"/>
            <a:ext cx="401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인스턴스는  Docker로 구축 되었습니다.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통해 local 에서도 통합적으로 운영 하였습니다.</a:t>
            </a:r>
            <a:endParaRPr/>
          </a:p>
        </p:txBody>
      </p:sp>
      <p:sp>
        <p:nvSpPr>
          <p:cNvPr id="335" name="Google Shape;335;p43"/>
          <p:cNvSpPr txBox="1"/>
          <p:nvPr/>
        </p:nvSpPr>
        <p:spPr>
          <a:xfrm>
            <a:off x="6220350" y="-105675"/>
            <a:ext cx="78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964230"/>
            <a:ext cx="3354223" cy="4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400" y="1634025"/>
            <a:ext cx="2988698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배경설명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알고리즘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구조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프론트, 백엔드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구현 영상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추후 예정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998" y="2"/>
            <a:ext cx="4823999" cy="49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5475"/>
            <a:ext cx="3960403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/>
        </p:nvSpPr>
        <p:spPr>
          <a:xfrm>
            <a:off x="4636950" y="1341450"/>
            <a:ext cx="39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MTV 패턴을 사용하기 위해</a:t>
            </a:r>
            <a:r>
              <a:rPr lang="ko">
                <a:highlight>
                  <a:schemeClr val="accent6"/>
                </a:highlight>
              </a:rPr>
              <a:t> Django</a:t>
            </a:r>
            <a:r>
              <a:rPr lang="ko"/>
              <a:t>를 사용했습니다.</a:t>
            </a:r>
            <a:endParaRPr/>
          </a:p>
        </p:txBody>
      </p:sp>
      <p:sp>
        <p:nvSpPr>
          <p:cNvPr id="349" name="Google Shape;349;p45"/>
          <p:cNvSpPr txBox="1"/>
          <p:nvPr/>
        </p:nvSpPr>
        <p:spPr>
          <a:xfrm>
            <a:off x="4636950" y="1956150"/>
            <a:ext cx="448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통해 각</a:t>
            </a:r>
            <a:r>
              <a:rPr lang="ko">
                <a:highlight>
                  <a:schemeClr val="accent6"/>
                </a:highlight>
              </a:rPr>
              <a:t> View, Model, Template</a:t>
            </a:r>
            <a:r>
              <a:rPr lang="ko"/>
              <a:t>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모듈별로 나누어 테스트하기 좋습니다.</a:t>
            </a:r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25" y="2919225"/>
            <a:ext cx="4202353" cy="18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Django</a:t>
            </a:r>
            <a:endParaRPr/>
          </a:p>
        </p:txBody>
      </p:sp>
      <p:sp>
        <p:nvSpPr>
          <p:cNvPr id="352" name="Google Shape;352;p45"/>
          <p:cNvSpPr txBox="1"/>
          <p:nvPr/>
        </p:nvSpPr>
        <p:spPr>
          <a:xfrm>
            <a:off x="1607025" y="2571750"/>
            <a:ext cx="513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MTV 구조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RESTful api</a:t>
            </a:r>
            <a:endParaRPr/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1039099"/>
            <a:ext cx="4950426" cy="14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700" y="1017725"/>
            <a:ext cx="3316599" cy="232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88560"/>
            <a:ext cx="3804725" cy="16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6"/>
          <p:cNvSpPr txBox="1"/>
          <p:nvPr/>
        </p:nvSpPr>
        <p:spPr>
          <a:xfrm>
            <a:off x="4434300" y="3601225"/>
            <a:ext cx="470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chemeClr val="accent6"/>
                </a:highlight>
              </a:rPr>
              <a:t>각 view</a:t>
            </a:r>
            <a:r>
              <a:rPr lang="ko"/>
              <a:t> 혹은 </a:t>
            </a:r>
            <a:r>
              <a:rPr lang="ko">
                <a:highlight>
                  <a:schemeClr val="accent6"/>
                </a:highlight>
              </a:rPr>
              <a:t>서버</a:t>
            </a:r>
            <a:r>
              <a:rPr lang="ko"/>
              <a:t>간의 연결에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RESTful api 를 통해 정보를 전달하였습니다.</a:t>
            </a:r>
            <a:endParaRPr/>
          </a:p>
        </p:txBody>
      </p:sp>
      <p:sp>
        <p:nvSpPr>
          <p:cNvPr id="362" name="Google Shape;362;p46"/>
          <p:cNvSpPr txBox="1"/>
          <p:nvPr/>
        </p:nvSpPr>
        <p:spPr>
          <a:xfrm>
            <a:off x="1312625" y="2472800"/>
            <a:ext cx="513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MTV 구조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Algorithm API</a:t>
            </a:r>
            <a:endParaRPr/>
          </a:p>
        </p:txBody>
      </p:sp>
      <p:sp>
        <p:nvSpPr>
          <p:cNvPr id="368" name="Google Shape;368;p47"/>
          <p:cNvSpPr txBox="1">
            <a:spLocks noGrp="1"/>
          </p:cNvSpPr>
          <p:nvPr>
            <p:ph type="body" idx="1"/>
          </p:nvPr>
        </p:nvSpPr>
        <p:spPr>
          <a:xfrm>
            <a:off x="4299600" y="1886825"/>
            <a:ext cx="4381200" cy="16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 데이터는 Json 구조로 움직이며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정보들은 각 DB에 저장이 됩니다.</a:t>
            </a:r>
            <a:endParaRPr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57197"/>
            <a:ext cx="3987901" cy="17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53" y="1417925"/>
            <a:ext cx="3568600" cy="10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/>
          <p:nvPr/>
        </p:nvSpPr>
        <p:spPr>
          <a:xfrm>
            <a:off x="1259100" y="2660950"/>
            <a:ext cx="513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MTV 구조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</a:t>
            </a:r>
            <a:endParaRPr/>
          </a:p>
        </p:txBody>
      </p:sp>
      <p:sp>
        <p:nvSpPr>
          <p:cNvPr id="377" name="Google Shape;377;p48"/>
          <p:cNvSpPr txBox="1">
            <a:spLocks noGrp="1"/>
          </p:cNvSpPr>
          <p:nvPr>
            <p:ph type="body" idx="1"/>
          </p:nvPr>
        </p:nvSpPr>
        <p:spPr>
          <a:xfrm>
            <a:off x="218550" y="130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-&gt; 식단 생성 -&gt; 보고서 확인 -&gt; 포스트 생성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-&gt; 해당 시나리오로 1분  ~ 길어도 1분  30초 내로 찍기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예정</a:t>
            </a:r>
            <a:endParaRPr/>
          </a:p>
        </p:txBody>
      </p:sp>
      <p:pic>
        <p:nvPicPr>
          <p:cNvPr id="383" name="Google Shape;383;p49"/>
          <p:cNvPicPr preferRelativeResize="0"/>
          <p:nvPr/>
        </p:nvPicPr>
        <p:blipFill rotWithShape="1">
          <a:blip r:embed="rId3">
            <a:alphaModFix/>
          </a:blip>
          <a:srcRect r="18334" b="22281"/>
          <a:stretch/>
        </p:blipFill>
        <p:spPr>
          <a:xfrm>
            <a:off x="211423" y="1017725"/>
            <a:ext cx="7057224" cy="399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311700" y="4251300"/>
            <a:ext cx="8124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펫푸드 시장의 성장에 따른 수요 증가에 식품의 문제점을 해결하기 위해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애완견 레시피 추천 알고리즘을 선정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112" y="1081398"/>
            <a:ext cx="4011776" cy="30528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 선정 배경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311688" y="831250"/>
            <a:ext cx="8520600" cy="27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020"/>
              <a:t>식단 생성 알고리즘</a:t>
            </a:r>
            <a:endParaRPr sz="4020"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75" y="2571750"/>
            <a:ext cx="8839202" cy="87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식단 알고리즘 - 목표 </a:t>
            </a: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6441350" y="3572400"/>
            <a:ext cx="2777400" cy="13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여러가지 식재료를 조합, 영양 기준을 모두 충족하는 식단 만들기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965" y="1017713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데이터 수집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775" y="1503912"/>
            <a:ext cx="5012699" cy="21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200" y="1503888"/>
            <a:ext cx="2371300" cy="23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578050" y="4191800"/>
            <a:ext cx="5474700" cy="13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1525"/>
            <a:ext cx="9144000" cy="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기준 설정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450" y="897400"/>
            <a:ext cx="3193849" cy="42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5" y="1567175"/>
            <a:ext cx="4264224" cy="239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613475" y="4428000"/>
            <a:ext cx="5474700" cy="13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9081"/>
            <a:ext cx="9144002" cy="88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935</Words>
  <Application>Microsoft Office PowerPoint</Application>
  <PresentationFormat>화면 슬라이드 쇼(16:9)</PresentationFormat>
  <Paragraphs>182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Ubuntu Condensed</vt:lpstr>
      <vt:lpstr>Lato Light</vt:lpstr>
      <vt:lpstr>Livvic Medium</vt:lpstr>
      <vt:lpstr>Fira Sans Condensed Medium</vt:lpstr>
      <vt:lpstr>Arial</vt:lpstr>
      <vt:lpstr>Nanum Gothic</vt:lpstr>
      <vt:lpstr>Simple Light</vt:lpstr>
      <vt:lpstr> SNS 플랫폼을 통한 반려동물 레시피 추천 서비스</vt:lpstr>
      <vt:lpstr>Hyper WEB</vt:lpstr>
      <vt:lpstr>목차</vt:lpstr>
      <vt:lpstr>펫푸드 시장의 성장에 따른 수요 증가에 식품의 문제점을 해결하기 위해  애완견 레시피 추천 알고리즘을 선정</vt:lpstr>
      <vt:lpstr>PowerPoint 프레젠테이션</vt:lpstr>
      <vt:lpstr>식단 생성 알고리즘</vt:lpstr>
      <vt:lpstr>식단 알고리즘 - 목표 </vt:lpstr>
      <vt:lpstr>데이터 수집 </vt:lpstr>
      <vt:lpstr>2. 기준 설정</vt:lpstr>
      <vt:lpstr>3. 알고리즘 적용 - 선형알고리즘</vt:lpstr>
      <vt:lpstr>4. 문제 탐색 및 해결 </vt:lpstr>
      <vt:lpstr>알고리즘 - 영양분 분석</vt:lpstr>
      <vt:lpstr>알고리즘 - 부족 영양분 탐지 및 업데이트 </vt:lpstr>
      <vt:lpstr>PowerPoint 프레젠테이션</vt:lpstr>
      <vt:lpstr>개요</vt:lpstr>
      <vt:lpstr>PowerPoint 프레젠테이션</vt:lpstr>
      <vt:lpstr>정보 전달 플랫폼 선택</vt:lpstr>
      <vt:lpstr>구조 - 사이트 구조도</vt:lpstr>
      <vt:lpstr>사이트 구조(로그인, 회원가입)</vt:lpstr>
      <vt:lpstr>사이트 구조(메인)</vt:lpstr>
      <vt:lpstr>보고서 결과물</vt:lpstr>
      <vt:lpstr>사이트 구조(프로필) </vt:lpstr>
      <vt:lpstr>기술 Challenge</vt:lpstr>
      <vt:lpstr>프론트 엔드</vt:lpstr>
      <vt:lpstr>SNS 를 통해 정보 습득 및 공유 </vt:lpstr>
      <vt:lpstr>사용자 경험</vt:lpstr>
      <vt:lpstr>기술 스택</vt:lpstr>
      <vt:lpstr>PowerPoint 프레젠테이션</vt:lpstr>
      <vt:lpstr>Infra</vt:lpstr>
      <vt:lpstr>PowerPoint 프레젠테이션</vt:lpstr>
      <vt:lpstr>Django</vt:lpstr>
      <vt:lpstr>RESTful api</vt:lpstr>
      <vt:lpstr>Algorithm API</vt:lpstr>
      <vt:lpstr>영상</vt:lpstr>
      <vt:lpstr>추후 예정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SNS 플랫폼을 통한 반려동물 레시피 추천 서비스</dc:title>
  <cp:lastModifiedBy>구연호</cp:lastModifiedBy>
  <cp:revision>1</cp:revision>
  <dcterms:modified xsi:type="dcterms:W3CDTF">2023-06-13T05:42:15Z</dcterms:modified>
</cp:coreProperties>
</file>